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 id="288" r:id="rId5"/>
    <p:sldId id="257" r:id="rId6"/>
    <p:sldId id="258" r:id="rId7"/>
    <p:sldId id="299" r:id="rId8"/>
    <p:sldId id="275" r:id="rId9"/>
    <p:sldId id="270" r:id="rId10"/>
    <p:sldId id="276" r:id="rId11"/>
    <p:sldId id="260" r:id="rId12"/>
    <p:sldId id="297" r:id="rId13"/>
    <p:sldId id="261" r:id="rId14"/>
    <p:sldId id="265" r:id="rId15"/>
    <p:sldId id="280" r:id="rId16"/>
    <p:sldId id="298" r:id="rId17"/>
    <p:sldId id="282" r:id="rId18"/>
    <p:sldId id="281" r:id="rId19"/>
    <p:sldId id="268" r:id="rId20"/>
    <p:sldId id="269" r:id="rId21"/>
  </p:sldIdLst>
  <p:sldSz cx="12192000" cy="6858000"/>
  <p:notesSz cx="6858000" cy="9144000"/>
  <p:custDataLst>
    <p:tags r:id="rId22"/>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9"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B27840DC-3457-4696-AE91-7B14EA305771}"/>
              </a:ext>
            </a:extLst>
          </p:cNvPr>
          <p:cNvSpPr>
            <a:spLocks noGrp="1"/>
          </p:cNvSpPr>
          <p:nvPr>
            <p:ph type="dt" sz="half" idx="10"/>
          </p:nvPr>
        </p:nvSpPr>
        <p:spPr/>
        <p:txBody>
          <a:bodyPr/>
          <a:lstStyle/>
          <a:p>
            <a:fld id="{9A958F40-FE36-4A85-B61D-4FE3EDEC4AFF}" type="datetimeFigureOut">
              <a:rPr lang="vi-VN" smtClean="0"/>
              <a:t>23/09/2021</a:t>
            </a:fld>
            <a:endParaRPr lang="vi-VN"/>
          </a:p>
        </p:txBody>
      </p:sp>
      <p:sp>
        <p:nvSpPr>
          <p:cNvPr id="5" name="Footer Placeholder 4">
            <a:extLst>
              <a:ext uri="{FF2B5EF4-FFF2-40B4-BE49-F238E27FC236}">
                <a16:creationId xmlns="" xmlns:a16="http://schemas.microsoft.com/office/drawing/2014/main" id="{525073F1-B096-4DB9-BBBB-F5B5CEB234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471A7352-19B5-4CE2-A755-93DC277CF373}"/>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139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339C3B2-305C-44C9-9F4D-FD2A90E7CA0B}"/>
              </a:ext>
            </a:extLst>
          </p:cNvPr>
          <p:cNvSpPr>
            <a:spLocks noGrp="1"/>
          </p:cNvSpPr>
          <p:nvPr>
            <p:ph type="dt" sz="half" idx="10"/>
          </p:nvPr>
        </p:nvSpPr>
        <p:spPr/>
        <p:txBody>
          <a:bodyPr/>
          <a:lstStyle/>
          <a:p>
            <a:fld id="{9A958F40-FE36-4A85-B61D-4FE3EDEC4AFF}" type="datetimeFigureOut">
              <a:rPr lang="vi-VN" smtClean="0"/>
              <a:t>23/09/2021</a:t>
            </a:fld>
            <a:endParaRPr lang="vi-VN"/>
          </a:p>
        </p:txBody>
      </p:sp>
      <p:sp>
        <p:nvSpPr>
          <p:cNvPr id="5" name="Footer Placeholder 4">
            <a:extLst>
              <a:ext uri="{FF2B5EF4-FFF2-40B4-BE49-F238E27FC236}">
                <a16:creationId xmlns="" xmlns:a16="http://schemas.microsoft.com/office/drawing/2014/main" id="{729A633A-8FCD-414E-864C-7DAD485983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14996B1D-24B3-41ED-9453-C88B563D7171}"/>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24868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0B350E3-8229-41A4-8858-A37E7CFCE761}"/>
              </a:ext>
            </a:extLst>
          </p:cNvPr>
          <p:cNvSpPr>
            <a:spLocks noGrp="1"/>
          </p:cNvSpPr>
          <p:nvPr>
            <p:ph type="dt" sz="half" idx="10"/>
          </p:nvPr>
        </p:nvSpPr>
        <p:spPr/>
        <p:txBody>
          <a:bodyPr/>
          <a:lstStyle/>
          <a:p>
            <a:fld id="{9A958F40-FE36-4A85-B61D-4FE3EDEC4AFF}" type="datetimeFigureOut">
              <a:rPr lang="vi-VN" smtClean="0"/>
              <a:t>23/09/2021</a:t>
            </a:fld>
            <a:endParaRPr lang="vi-VN"/>
          </a:p>
        </p:txBody>
      </p:sp>
      <p:sp>
        <p:nvSpPr>
          <p:cNvPr id="5" name="Footer Placeholder 4">
            <a:extLst>
              <a:ext uri="{FF2B5EF4-FFF2-40B4-BE49-F238E27FC236}">
                <a16:creationId xmlns="" xmlns:a16="http://schemas.microsoft.com/office/drawing/2014/main" id="{EC7E4215-BDF7-4326-9B50-18EA8BCBC9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7208A7C0-F09E-4F84-9D77-1235EC715EB0}"/>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9704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F0E402AB-3A6D-4EDD-BC5C-EADD64EDC6FE}"/>
              </a:ext>
            </a:extLst>
          </p:cNvPr>
          <p:cNvSpPr>
            <a:spLocks noGrp="1"/>
          </p:cNvSpPr>
          <p:nvPr>
            <p:ph type="dt" sz="half" idx="10"/>
          </p:nvPr>
        </p:nvSpPr>
        <p:spPr/>
        <p:txBody>
          <a:bodyPr/>
          <a:lstStyle/>
          <a:p>
            <a:fld id="{9A958F40-FE36-4A85-B61D-4FE3EDEC4AFF}" type="datetimeFigureOut">
              <a:rPr lang="vi-VN" smtClean="0"/>
              <a:t>23/09/2021</a:t>
            </a:fld>
            <a:endParaRPr lang="vi-VN"/>
          </a:p>
        </p:txBody>
      </p:sp>
      <p:sp>
        <p:nvSpPr>
          <p:cNvPr id="5" name="Footer Placeholder 4">
            <a:extLst>
              <a:ext uri="{FF2B5EF4-FFF2-40B4-BE49-F238E27FC236}">
                <a16:creationId xmlns="" xmlns:a16="http://schemas.microsoft.com/office/drawing/2014/main" id="{2323C2CF-B15A-4849-A3F6-3C9F3C88E2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BC7B814D-BB37-4D29-A72A-3200A6BD58E0}"/>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93245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4EFE7C0-05BC-4A1D-90A4-A5AC1CBEC9CC}"/>
              </a:ext>
            </a:extLst>
          </p:cNvPr>
          <p:cNvSpPr>
            <a:spLocks noGrp="1"/>
          </p:cNvSpPr>
          <p:nvPr>
            <p:ph type="dt" sz="half" idx="10"/>
          </p:nvPr>
        </p:nvSpPr>
        <p:spPr/>
        <p:txBody>
          <a:bodyPr/>
          <a:lstStyle/>
          <a:p>
            <a:fld id="{9A958F40-FE36-4A85-B61D-4FE3EDEC4AFF}" type="datetimeFigureOut">
              <a:rPr lang="vi-VN" smtClean="0"/>
              <a:t>23/09/2021</a:t>
            </a:fld>
            <a:endParaRPr lang="vi-VN"/>
          </a:p>
        </p:txBody>
      </p:sp>
      <p:sp>
        <p:nvSpPr>
          <p:cNvPr id="5" name="Footer Placeholder 4">
            <a:extLst>
              <a:ext uri="{FF2B5EF4-FFF2-40B4-BE49-F238E27FC236}">
                <a16:creationId xmlns="" xmlns:a16="http://schemas.microsoft.com/office/drawing/2014/main" id="{5E39DC81-3554-42E5-ACDA-7A3F405374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FDEF08A0-4166-4675-9DEA-812D0619F029}"/>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55209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F93918EC-0858-46EB-AD26-C1DCA570C4FD}"/>
              </a:ext>
            </a:extLst>
          </p:cNvPr>
          <p:cNvSpPr>
            <a:spLocks noGrp="1"/>
          </p:cNvSpPr>
          <p:nvPr>
            <p:ph type="dt" sz="half" idx="10"/>
          </p:nvPr>
        </p:nvSpPr>
        <p:spPr/>
        <p:txBody>
          <a:bodyPr/>
          <a:lstStyle/>
          <a:p>
            <a:fld id="{9A958F40-FE36-4A85-B61D-4FE3EDEC4AFF}" type="datetimeFigureOut">
              <a:rPr lang="vi-VN" smtClean="0"/>
              <a:t>23/09/2021</a:t>
            </a:fld>
            <a:endParaRPr lang="vi-VN"/>
          </a:p>
        </p:txBody>
      </p:sp>
      <p:sp>
        <p:nvSpPr>
          <p:cNvPr id="6" name="Footer Placeholder 5">
            <a:extLst>
              <a:ext uri="{FF2B5EF4-FFF2-40B4-BE49-F238E27FC236}">
                <a16:creationId xmlns="" xmlns:a16="http://schemas.microsoft.com/office/drawing/2014/main" id="{020E03D6-E156-457C-B2E6-C30D1C943E5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93D85E3F-515A-4374-976B-ECBAE5E27981}"/>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65072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3A9BF86A-428A-459D-9CCE-D2B5B8A88776}"/>
              </a:ext>
            </a:extLst>
          </p:cNvPr>
          <p:cNvSpPr>
            <a:spLocks noGrp="1"/>
          </p:cNvSpPr>
          <p:nvPr>
            <p:ph type="dt" sz="half" idx="10"/>
          </p:nvPr>
        </p:nvSpPr>
        <p:spPr/>
        <p:txBody>
          <a:bodyPr/>
          <a:lstStyle/>
          <a:p>
            <a:fld id="{9A958F40-FE36-4A85-B61D-4FE3EDEC4AFF}" type="datetimeFigureOut">
              <a:rPr lang="vi-VN" smtClean="0"/>
              <a:t>23/09/2021</a:t>
            </a:fld>
            <a:endParaRPr lang="vi-VN"/>
          </a:p>
        </p:txBody>
      </p:sp>
      <p:sp>
        <p:nvSpPr>
          <p:cNvPr id="8" name="Footer Placeholder 7">
            <a:extLst>
              <a:ext uri="{FF2B5EF4-FFF2-40B4-BE49-F238E27FC236}">
                <a16:creationId xmlns="" xmlns:a16="http://schemas.microsoft.com/office/drawing/2014/main" id="{07579867-0FD4-435C-9632-426EDDD6EA6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960B3297-2BBA-47BB-B072-D84976DE14CD}"/>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7067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CF570504-BBE9-491A-9DE5-298BE6B0E653}"/>
              </a:ext>
            </a:extLst>
          </p:cNvPr>
          <p:cNvSpPr>
            <a:spLocks noGrp="1"/>
          </p:cNvSpPr>
          <p:nvPr>
            <p:ph type="dt" sz="half" idx="10"/>
          </p:nvPr>
        </p:nvSpPr>
        <p:spPr/>
        <p:txBody>
          <a:bodyPr/>
          <a:lstStyle/>
          <a:p>
            <a:fld id="{9A958F40-FE36-4A85-B61D-4FE3EDEC4AFF}" type="datetimeFigureOut">
              <a:rPr lang="vi-VN" smtClean="0"/>
              <a:t>23/09/2021</a:t>
            </a:fld>
            <a:endParaRPr lang="vi-VN"/>
          </a:p>
        </p:txBody>
      </p:sp>
      <p:sp>
        <p:nvSpPr>
          <p:cNvPr id="4" name="Footer Placeholder 3">
            <a:extLst>
              <a:ext uri="{FF2B5EF4-FFF2-40B4-BE49-F238E27FC236}">
                <a16:creationId xmlns="" xmlns:a16="http://schemas.microsoft.com/office/drawing/2014/main" id="{57FC1D49-A3B3-4D4A-8809-51448F6B852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06727908-0B26-4E16-90FA-9375A6FAC152}"/>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7587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7BD1598-66AA-487E-ADBC-21EE7B10577F}"/>
              </a:ext>
            </a:extLst>
          </p:cNvPr>
          <p:cNvSpPr>
            <a:spLocks noGrp="1"/>
          </p:cNvSpPr>
          <p:nvPr>
            <p:ph type="dt" sz="half" idx="10"/>
          </p:nvPr>
        </p:nvSpPr>
        <p:spPr/>
        <p:txBody>
          <a:bodyPr/>
          <a:lstStyle/>
          <a:p>
            <a:fld id="{9A958F40-FE36-4A85-B61D-4FE3EDEC4AFF}" type="datetimeFigureOut">
              <a:rPr lang="vi-VN" smtClean="0"/>
              <a:t>23/09/2021</a:t>
            </a:fld>
            <a:endParaRPr lang="vi-VN"/>
          </a:p>
        </p:txBody>
      </p:sp>
      <p:sp>
        <p:nvSpPr>
          <p:cNvPr id="3" name="Footer Placeholder 2">
            <a:extLst>
              <a:ext uri="{FF2B5EF4-FFF2-40B4-BE49-F238E27FC236}">
                <a16:creationId xmlns="" xmlns:a16="http://schemas.microsoft.com/office/drawing/2014/main" id="{7120FB54-E7FB-47B8-97CB-2D04ACDAD1A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B7FC5FBF-4265-4102-8BCD-8061B07F0DC4}"/>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040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5B9D228-3DB8-4D38-A610-75A0834A6842}"/>
              </a:ext>
            </a:extLst>
          </p:cNvPr>
          <p:cNvSpPr>
            <a:spLocks noGrp="1"/>
          </p:cNvSpPr>
          <p:nvPr>
            <p:ph type="dt" sz="half" idx="10"/>
          </p:nvPr>
        </p:nvSpPr>
        <p:spPr/>
        <p:txBody>
          <a:bodyPr/>
          <a:lstStyle/>
          <a:p>
            <a:fld id="{9A958F40-FE36-4A85-B61D-4FE3EDEC4AFF}" type="datetimeFigureOut">
              <a:rPr lang="vi-VN" smtClean="0"/>
              <a:t>23/09/2021</a:t>
            </a:fld>
            <a:endParaRPr lang="vi-VN"/>
          </a:p>
        </p:txBody>
      </p:sp>
      <p:sp>
        <p:nvSpPr>
          <p:cNvPr id="6" name="Footer Placeholder 5">
            <a:extLst>
              <a:ext uri="{FF2B5EF4-FFF2-40B4-BE49-F238E27FC236}">
                <a16:creationId xmlns="" xmlns:a16="http://schemas.microsoft.com/office/drawing/2014/main" id="{3E5E5219-68C4-44A7-B91B-3BBE2D400D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69F5B62A-D93D-42A4-A9AB-0D58CE367446}"/>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90539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691BDC4-309F-4240-B464-DBEEA7999901}"/>
              </a:ext>
            </a:extLst>
          </p:cNvPr>
          <p:cNvSpPr>
            <a:spLocks noGrp="1"/>
          </p:cNvSpPr>
          <p:nvPr>
            <p:ph type="dt" sz="half" idx="10"/>
          </p:nvPr>
        </p:nvSpPr>
        <p:spPr/>
        <p:txBody>
          <a:bodyPr/>
          <a:lstStyle/>
          <a:p>
            <a:fld id="{9A958F40-FE36-4A85-B61D-4FE3EDEC4AFF}" type="datetimeFigureOut">
              <a:rPr lang="vi-VN" smtClean="0"/>
              <a:t>23/09/2021</a:t>
            </a:fld>
            <a:endParaRPr lang="vi-VN"/>
          </a:p>
        </p:txBody>
      </p:sp>
      <p:sp>
        <p:nvSpPr>
          <p:cNvPr id="6" name="Footer Placeholder 5">
            <a:extLst>
              <a:ext uri="{FF2B5EF4-FFF2-40B4-BE49-F238E27FC236}">
                <a16:creationId xmlns="" xmlns:a16="http://schemas.microsoft.com/office/drawing/2014/main" id="{8A846963-37EA-4564-899D-FD32151668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E50BD3C6-33A4-4FA0-9072-5630521F5F38}"/>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19480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t>23/09/2021</a:t>
            </a:fld>
            <a:endParaRPr lang="vi-VN"/>
          </a:p>
        </p:txBody>
      </p:sp>
      <p:sp>
        <p:nvSpPr>
          <p:cNvPr id="5" name="Footer Placeholder 4">
            <a:extLst>
              <a:ext uri="{FF2B5EF4-FFF2-40B4-BE49-F238E27FC236}">
                <a16:creationId xmlns="" xmlns:a16="http://schemas.microsoft.com/office/drawing/2014/main"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t>‹#›</a:t>
            </a:fld>
            <a:endParaRPr lang="vi-VN"/>
          </a:p>
        </p:txBody>
      </p:sp>
    </p:spTree>
    <p:extLst>
      <p:ext uri="{BB962C8B-B14F-4D97-AF65-F5344CB8AC3E}">
        <p14:creationId xmlns:p14="http://schemas.microsoft.com/office/powerpoint/2010/main" val="12560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D49596-540F-4D45-A56F-925730339632}"/>
              </a:ext>
            </a:extLst>
          </p:cNvPr>
          <p:cNvSpPr>
            <a:spLocks noGrp="1"/>
          </p:cNvSpPr>
          <p:nvPr>
            <p:ph type="ctrTitle"/>
          </p:nvPr>
        </p:nvSpPr>
        <p:spPr>
          <a:xfrm>
            <a:off x="905254" y="1395971"/>
            <a:ext cx="10381491" cy="929058"/>
          </a:xfrm>
          <a:effectLst>
            <a:outerShdw blurRad="50800" dist="38100" dir="16200000" rotWithShape="0">
              <a:prstClr val="black">
                <a:alpha val="40000"/>
              </a:prstClr>
            </a:outerShdw>
          </a:effectLst>
        </p:spPr>
        <p:txBody>
          <a:bodyPr>
            <a:noAutofit/>
          </a:bodyPr>
          <a:lstStyle/>
          <a:p>
            <a:r>
              <a:rPr lang="vi-VN" sz="4600" b="1" dirty="0">
                <a:solidFill>
                  <a:srgbClr val="C00000"/>
                </a:solidFill>
                <a:effectLst>
                  <a:outerShdw blurRad="38100" dist="38100" dir="2700000" algn="tl">
                    <a:srgbClr val="000000">
                      <a:alpha val="43137"/>
                    </a:srgbClr>
                  </a:outerShdw>
                  <a:reflection blurRad="6350" stA="55000" endA="300" endPos="45500" dir="5400000" sy="-100000" algn="bl" rotWithShape="0"/>
                </a:effectLst>
              </a:rPr>
              <a:t>BÀI 3 : NGUỒN GỐC LOÀI NGƯỜI</a:t>
            </a:r>
            <a:endParaRPr lang="vi-VN" sz="4600" dirty="0">
              <a:solidFill>
                <a:srgbClr val="C00000"/>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3" name="TextBox 2">
            <a:extLst>
              <a:ext uri="{FF2B5EF4-FFF2-40B4-BE49-F238E27FC236}">
                <a16:creationId xmlns="" xmlns:a16="http://schemas.microsoft.com/office/drawing/2014/main" id="{218C6933-287E-CC43-86DA-B8B372C9CCB3}"/>
              </a:ext>
            </a:extLst>
          </p:cNvPr>
          <p:cNvSpPr txBox="1"/>
          <p:nvPr/>
        </p:nvSpPr>
        <p:spPr>
          <a:xfrm>
            <a:off x="4795024" y="2475570"/>
            <a:ext cx="1594625" cy="584775"/>
          </a:xfrm>
          <a:prstGeom prst="rect">
            <a:avLst/>
          </a:prstGeom>
          <a:noFill/>
        </p:spPr>
        <p:txBody>
          <a:bodyPr wrap="square" rtlCol="0">
            <a:spAutoFit/>
          </a:bodyPr>
          <a:lstStyle/>
          <a:p>
            <a:pPr algn="ctr"/>
            <a:r>
              <a:rPr lang="x-none" sz="3200" b="1" u="sng" dirty="0">
                <a:solidFill>
                  <a:schemeClr val="accent1"/>
                </a:solidFill>
                <a:latin typeface="Times New Roman" panose="02020603050405020304" pitchFamily="18" charset="0"/>
                <a:cs typeface="Times New Roman" panose="02020603050405020304" pitchFamily="18" charset="0"/>
              </a:rPr>
              <a:t>2 tiết</a:t>
            </a:r>
          </a:p>
        </p:txBody>
      </p:sp>
    </p:spTree>
    <p:extLst>
      <p:ext uri="{BB962C8B-B14F-4D97-AF65-F5344CB8AC3E}">
        <p14:creationId xmlns:p14="http://schemas.microsoft.com/office/powerpoint/2010/main" val="3188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5E96F46-8267-4321-A535-4C968E776B47}"/>
              </a:ext>
            </a:extLst>
          </p:cNvPr>
          <p:cNvSpPr/>
          <p:nvPr/>
        </p:nvSpPr>
        <p:spPr>
          <a:xfrm>
            <a:off x="957582" y="237250"/>
            <a:ext cx="8629087" cy="5744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pPr>
            <a:r>
              <a:rPr lang="vi-VN" sz="3000" b="1" dirty="0">
                <a:solidFill>
                  <a:srgbClr val="C00000"/>
                </a:solidFill>
                <a:latin typeface="Times New Roman" panose="02020603050405020304" pitchFamily="18" charset="0"/>
                <a:ea typeface="Times New Roman" panose="02020603050405020304" pitchFamily="18" charset="0"/>
              </a:rPr>
              <a:t>I. Quá trình tiến hoá từ vượn người thành người   </a:t>
            </a:r>
            <a:endParaRPr lang="vi-VN" sz="3000" dirty="0">
              <a:solidFill>
                <a:srgbClr val="C00000"/>
              </a:solidFill>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 xmlns:a16="http://schemas.microsoft.com/office/drawing/2014/main" id="{CC47F9C6-025A-43A0-BE93-F1FA923F5520}"/>
              </a:ext>
            </a:extLst>
          </p:cNvPr>
          <p:cNvSpPr txBox="1"/>
          <p:nvPr/>
        </p:nvSpPr>
        <p:spPr>
          <a:xfrm>
            <a:off x="2591419" y="948226"/>
            <a:ext cx="6096000" cy="548099"/>
          </a:xfrm>
          <a:prstGeom prst="rect">
            <a:avLst/>
          </a:prstGeom>
          <a:noFill/>
        </p:spPr>
        <p:txBody>
          <a:bodyPr wrap="square">
            <a:spAutoFit/>
          </a:bodyPr>
          <a:lstStyle/>
          <a:p>
            <a:pPr algn="ctr">
              <a:lnSpc>
                <a:spcPct val="115000"/>
              </a:lnSpc>
            </a:pPr>
            <a:r>
              <a:rPr lang="vi-VN" sz="2800" b="1" dirty="0">
                <a:solidFill>
                  <a:schemeClr val="accent6">
                    <a:lumMod val="75000"/>
                  </a:schemeClr>
                </a:solidFill>
                <a:effectLst/>
                <a:latin typeface="Times New Roman" panose="02020603050405020304" pitchFamily="18" charset="0"/>
                <a:ea typeface="Times New Roman" panose="02020603050405020304" pitchFamily="18" charset="0"/>
              </a:rPr>
              <a:t>PHIẾU HỌC TẬP</a:t>
            </a:r>
            <a:endParaRPr lang="vi-VN" sz="2800" dirty="0">
              <a:solidFill>
                <a:schemeClr val="accent6">
                  <a:lumMod val="75000"/>
                </a:schemeClr>
              </a:solidFill>
              <a:effectLst/>
              <a:latin typeface="Times New Roman" panose="02020603050405020304" pitchFamily="18" charset="0"/>
              <a:ea typeface="Times New Roman" panose="02020603050405020304" pitchFamily="18" charset="0"/>
            </a:endParaRPr>
          </a:p>
        </p:txBody>
      </p:sp>
      <p:graphicFrame>
        <p:nvGraphicFramePr>
          <p:cNvPr id="3" name="Table 3">
            <a:extLst>
              <a:ext uri="{FF2B5EF4-FFF2-40B4-BE49-F238E27FC236}">
                <a16:creationId xmlns="" xmlns:a16="http://schemas.microsoft.com/office/drawing/2014/main" id="{739B47FB-0390-1E40-BF5E-E5E154EDF73B}"/>
              </a:ext>
            </a:extLst>
          </p:cNvPr>
          <p:cNvGraphicFramePr>
            <a:graphicFrameLocks noGrp="1"/>
          </p:cNvGraphicFramePr>
          <p:nvPr>
            <p:extLst>
              <p:ext uri="{D42A27DB-BD31-4B8C-83A1-F6EECF244321}">
                <p14:modId xmlns:p14="http://schemas.microsoft.com/office/powerpoint/2010/main" val="4222219463"/>
              </p:ext>
            </p:extLst>
          </p:nvPr>
        </p:nvGraphicFramePr>
        <p:xfrm>
          <a:off x="1198135" y="1632900"/>
          <a:ext cx="10047620" cy="5059398"/>
        </p:xfrm>
        <a:graphic>
          <a:graphicData uri="http://schemas.openxmlformats.org/drawingml/2006/table">
            <a:tbl>
              <a:tblPr firstRow="1" bandRow="1">
                <a:tableStyleId>{5C22544A-7EE6-4342-B048-85BDC9FD1C3A}</a:tableStyleId>
              </a:tblPr>
              <a:tblGrid>
                <a:gridCol w="1993115">
                  <a:extLst>
                    <a:ext uri="{9D8B030D-6E8A-4147-A177-3AD203B41FA5}">
                      <a16:colId xmlns="" xmlns:a16="http://schemas.microsoft.com/office/drawing/2014/main" val="3951132329"/>
                    </a:ext>
                  </a:extLst>
                </a:gridCol>
                <a:gridCol w="2445275">
                  <a:extLst>
                    <a:ext uri="{9D8B030D-6E8A-4147-A177-3AD203B41FA5}">
                      <a16:colId xmlns="" xmlns:a16="http://schemas.microsoft.com/office/drawing/2014/main" val="2321917946"/>
                    </a:ext>
                  </a:extLst>
                </a:gridCol>
                <a:gridCol w="2770496">
                  <a:extLst>
                    <a:ext uri="{9D8B030D-6E8A-4147-A177-3AD203B41FA5}">
                      <a16:colId xmlns="" xmlns:a16="http://schemas.microsoft.com/office/drawing/2014/main" val="1152809637"/>
                    </a:ext>
                  </a:extLst>
                </a:gridCol>
                <a:gridCol w="2838734">
                  <a:extLst>
                    <a:ext uri="{9D8B030D-6E8A-4147-A177-3AD203B41FA5}">
                      <a16:colId xmlns="" xmlns:a16="http://schemas.microsoft.com/office/drawing/2014/main" val="3531222347"/>
                    </a:ext>
                  </a:extLst>
                </a:gridCol>
              </a:tblGrid>
              <a:tr h="433280">
                <a:tc>
                  <a:txBody>
                    <a:bodyPr/>
                    <a:lstStyle/>
                    <a:p>
                      <a:endParaRPr lang="x-none" dirty="0"/>
                    </a:p>
                  </a:txBody>
                  <a:tcPr/>
                </a:tc>
                <a:tc>
                  <a:txBody>
                    <a:bodyPr/>
                    <a:lstStyle/>
                    <a:p>
                      <a:r>
                        <a:rPr lang="x-none" dirty="0"/>
                        <a:t>Vượn người</a:t>
                      </a:r>
                    </a:p>
                  </a:txBody>
                  <a:tcPr/>
                </a:tc>
                <a:tc>
                  <a:txBody>
                    <a:bodyPr/>
                    <a:lstStyle/>
                    <a:p>
                      <a:r>
                        <a:rPr lang="x-none" dirty="0"/>
                        <a:t>Người tối cổ</a:t>
                      </a:r>
                    </a:p>
                  </a:txBody>
                  <a:tcPr/>
                </a:tc>
                <a:tc>
                  <a:txBody>
                    <a:bodyPr/>
                    <a:lstStyle/>
                    <a:p>
                      <a:r>
                        <a:rPr lang="x-none" dirty="0"/>
                        <a:t>Người tinh khôn</a:t>
                      </a:r>
                    </a:p>
                  </a:txBody>
                  <a:tcPr/>
                </a:tc>
                <a:extLst>
                  <a:ext uri="{0D108BD9-81ED-4DB2-BD59-A6C34878D82A}">
                    <a16:rowId xmlns="" xmlns:a16="http://schemas.microsoft.com/office/drawing/2014/main" val="1970427010"/>
                  </a:ext>
                </a:extLst>
              </a:tr>
              <a:tr h="595619">
                <a:tc>
                  <a:txBody>
                    <a:bodyPr/>
                    <a:lstStyle/>
                    <a:p>
                      <a:r>
                        <a:rPr lang="x-none" sz="1600" dirty="0">
                          <a:latin typeface="Times New Roman" panose="02020603050405020304" pitchFamily="18" charset="0"/>
                          <a:cs typeface="Times New Roman" panose="02020603050405020304" pitchFamily="18" charset="0"/>
                        </a:rPr>
                        <a:t>Thời gian xuất hiện</a:t>
                      </a:r>
                    </a:p>
                  </a:txBody>
                  <a:tcPr/>
                </a:tc>
                <a:tc>
                  <a:txBody>
                    <a:bodyPr/>
                    <a:lstStyle/>
                    <a:p>
                      <a:endParaRPr lang="x-none" sz="1600" dirty="0">
                        <a:latin typeface="Times New Roman" panose="02020603050405020304" pitchFamily="18" charset="0"/>
                        <a:cs typeface="Times New Roman" panose="02020603050405020304" pitchFamily="18" charset="0"/>
                      </a:endParaRPr>
                    </a:p>
                  </a:txBody>
                  <a:tcPr/>
                </a:tc>
                <a:tc>
                  <a:txBody>
                    <a:bodyPr/>
                    <a:lstStyle/>
                    <a:p>
                      <a:endParaRPr lang="x-none" sz="1600" dirty="0">
                        <a:latin typeface="Times New Roman" panose="02020603050405020304" pitchFamily="18" charset="0"/>
                        <a:cs typeface="Times New Roman" panose="02020603050405020304" pitchFamily="18" charset="0"/>
                      </a:endParaRPr>
                    </a:p>
                  </a:txBody>
                  <a:tcPr/>
                </a:tc>
                <a:tc>
                  <a:txBody>
                    <a:bodyPr/>
                    <a:lstStyle/>
                    <a:p>
                      <a:endParaRPr lang="x-none" sz="1600" i="1"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546756078"/>
                  </a:ext>
                </a:extLst>
              </a:tr>
              <a:tr h="812813">
                <a:tc>
                  <a:txBody>
                    <a:bodyPr/>
                    <a:lstStyle/>
                    <a:p>
                      <a:r>
                        <a:rPr lang="x-none" sz="1600" dirty="0">
                          <a:latin typeface="Times New Roman" panose="02020603050405020304" pitchFamily="18" charset="0"/>
                          <a:cs typeface="Times New Roman" panose="02020603050405020304" pitchFamily="18" charset="0"/>
                        </a:rPr>
                        <a:t>Địa điểm tìm thấy hoá thạch sớm nhất</a:t>
                      </a:r>
                    </a:p>
                  </a:txBody>
                  <a:tcPr/>
                </a:tc>
                <a:tc>
                  <a:txBody>
                    <a:bodyPr/>
                    <a:lstStyle/>
                    <a:p>
                      <a:endParaRPr lang="x-none" sz="1600" dirty="0">
                        <a:latin typeface="Times New Roman" panose="02020603050405020304" pitchFamily="18" charset="0"/>
                        <a:cs typeface="Times New Roman" panose="02020603050405020304" pitchFamily="18" charset="0"/>
                      </a:endParaRPr>
                    </a:p>
                  </a:txBody>
                  <a:tcPr/>
                </a:tc>
                <a:tc>
                  <a:txBody>
                    <a:bodyPr/>
                    <a:lstStyle/>
                    <a:p>
                      <a:endParaRPr lang="x-none" sz="1600" dirty="0">
                        <a:latin typeface="Times New Roman" panose="02020603050405020304" pitchFamily="18" charset="0"/>
                        <a:cs typeface="Times New Roman" panose="02020603050405020304" pitchFamily="18" charset="0"/>
                      </a:endParaRPr>
                    </a:p>
                  </a:txBody>
                  <a:tcPr/>
                </a:tc>
                <a:tc>
                  <a:txBody>
                    <a:bodyPr/>
                    <a:lstStyle/>
                    <a:p>
                      <a:endParaRPr lang="x-none" sz="16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757628047"/>
                  </a:ext>
                </a:extLst>
              </a:tr>
              <a:tr h="433280">
                <a:tc>
                  <a:txBody>
                    <a:bodyPr/>
                    <a:lstStyle/>
                    <a:p>
                      <a:r>
                        <a:rPr lang="x-none" sz="1600" dirty="0">
                          <a:latin typeface="Times New Roman" panose="02020603050405020304" pitchFamily="18" charset="0"/>
                          <a:cs typeface="Times New Roman" panose="02020603050405020304" pitchFamily="18" charset="0"/>
                        </a:rPr>
                        <a:t>Đặc điểm não</a:t>
                      </a:r>
                    </a:p>
                  </a:txBody>
                  <a:tcPr/>
                </a:tc>
                <a:tc>
                  <a:txBody>
                    <a:bodyPr/>
                    <a:lstStyle/>
                    <a:p>
                      <a:endParaRPr lang="x-none" sz="1600" dirty="0">
                        <a:latin typeface="Times New Roman" panose="02020603050405020304" pitchFamily="18" charset="0"/>
                        <a:cs typeface="Times New Roman" panose="02020603050405020304" pitchFamily="18" charset="0"/>
                      </a:endParaRPr>
                    </a:p>
                  </a:txBody>
                  <a:tcPr/>
                </a:tc>
                <a:tc>
                  <a:txBody>
                    <a:bodyPr/>
                    <a:lstStyle/>
                    <a:p>
                      <a:endParaRPr lang="x-none" sz="1600" dirty="0">
                        <a:latin typeface="Times New Roman" panose="02020603050405020304" pitchFamily="18" charset="0"/>
                        <a:cs typeface="Times New Roman" panose="02020603050405020304" pitchFamily="18" charset="0"/>
                      </a:endParaRPr>
                    </a:p>
                  </a:txBody>
                  <a:tcPr/>
                </a:tc>
                <a:tc>
                  <a:txBody>
                    <a:bodyPr/>
                    <a:lstStyle/>
                    <a:p>
                      <a:endParaRPr lang="x-none" sz="16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631038534"/>
                  </a:ext>
                </a:extLst>
              </a:tr>
              <a:tr h="2351126">
                <a:tc>
                  <a:txBody>
                    <a:bodyPr/>
                    <a:lstStyle/>
                    <a:p>
                      <a:r>
                        <a:rPr lang="x-none" sz="1600" dirty="0">
                          <a:latin typeface="Times New Roman" panose="02020603050405020304" pitchFamily="18" charset="0"/>
                          <a:cs typeface="Times New Roman" panose="02020603050405020304" pitchFamily="18" charset="0"/>
                        </a:rPr>
                        <a:t>Đặc điểm hình dáng, vận động</a:t>
                      </a:r>
                    </a:p>
                  </a:txBody>
                  <a:tcPr/>
                </a:tc>
                <a:tc>
                  <a:txBody>
                    <a:bodyPr/>
                    <a:lstStyle/>
                    <a:p>
                      <a:endParaRPr lang="x-none" sz="1600" dirty="0">
                        <a:latin typeface="Times New Roman" panose="02020603050405020304" pitchFamily="18" charset="0"/>
                        <a:cs typeface="Times New Roman" panose="02020603050405020304" pitchFamily="18" charset="0"/>
                      </a:endParaRPr>
                    </a:p>
                  </a:txBody>
                  <a:tcPr/>
                </a:tc>
                <a:tc>
                  <a:txBody>
                    <a:bodyPr/>
                    <a:lstStyle/>
                    <a:p>
                      <a:endParaRPr lang="x-none" sz="1600" dirty="0">
                        <a:latin typeface="Times New Roman" panose="02020603050405020304" pitchFamily="18" charset="0"/>
                        <a:cs typeface="Times New Roman" panose="02020603050405020304" pitchFamily="18" charset="0"/>
                      </a:endParaRPr>
                    </a:p>
                  </a:txBody>
                  <a:tcPr/>
                </a:tc>
                <a:tc>
                  <a:txBody>
                    <a:bodyPr/>
                    <a:lstStyle/>
                    <a:p>
                      <a:pPr marL="285750" indent="-285750">
                        <a:buFontTx/>
                        <a:buChar char="-"/>
                      </a:pPr>
                      <a:endParaRPr lang="x-none" sz="16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247038509"/>
                  </a:ext>
                </a:extLst>
              </a:tr>
              <a:tr h="433280">
                <a:tc>
                  <a:txBody>
                    <a:bodyPr/>
                    <a:lstStyle/>
                    <a:p>
                      <a:r>
                        <a:rPr lang="x-none" sz="1600" dirty="0">
                          <a:latin typeface="Times New Roman" panose="02020603050405020304" pitchFamily="18" charset="0"/>
                          <a:cs typeface="Times New Roman" panose="02020603050405020304" pitchFamily="18" charset="0"/>
                        </a:rPr>
                        <a:t>Công cụ lao động</a:t>
                      </a:r>
                    </a:p>
                  </a:txBody>
                  <a:tcPr/>
                </a:tc>
                <a:tc>
                  <a:txBody>
                    <a:bodyPr/>
                    <a:lstStyle/>
                    <a:p>
                      <a:endParaRPr lang="x-none" sz="1600" dirty="0">
                        <a:latin typeface="Times New Roman" panose="02020603050405020304" pitchFamily="18" charset="0"/>
                        <a:cs typeface="Times New Roman" panose="02020603050405020304" pitchFamily="18" charset="0"/>
                      </a:endParaRPr>
                    </a:p>
                  </a:txBody>
                  <a:tcPr/>
                </a:tc>
                <a:tc>
                  <a:txBody>
                    <a:bodyPr/>
                    <a:lstStyle/>
                    <a:p>
                      <a:endParaRPr lang="x-none" sz="1600" dirty="0">
                        <a:latin typeface="Times New Roman" panose="02020603050405020304" pitchFamily="18" charset="0"/>
                        <a:cs typeface="Times New Roman" panose="02020603050405020304" pitchFamily="18" charset="0"/>
                      </a:endParaRPr>
                    </a:p>
                  </a:txBody>
                  <a:tcPr/>
                </a:tc>
                <a:tc>
                  <a:txBody>
                    <a:bodyPr/>
                    <a:lstStyle/>
                    <a:p>
                      <a:endParaRPr lang="x-none" sz="16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409709186"/>
                  </a:ext>
                </a:extLst>
              </a:tr>
            </a:tbl>
          </a:graphicData>
        </a:graphic>
      </p:graphicFrame>
      <p:sp>
        <p:nvSpPr>
          <p:cNvPr id="4" name="Rectangle 3"/>
          <p:cNvSpPr/>
          <p:nvPr/>
        </p:nvSpPr>
        <p:spPr>
          <a:xfrm>
            <a:off x="3160609" y="2056979"/>
            <a:ext cx="2301389"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C</a:t>
            </a:r>
            <a:r>
              <a:rPr lang="x-none" dirty="0">
                <a:latin typeface="Times New Roman" panose="02020603050405020304" pitchFamily="18" charset="0"/>
                <a:cs typeface="Times New Roman" panose="02020603050405020304" pitchFamily="18" charset="0"/>
              </a:rPr>
              <a:t>ách đây từ 5- 6triệu năm trước</a:t>
            </a:r>
          </a:p>
        </p:txBody>
      </p:sp>
      <p:sp>
        <p:nvSpPr>
          <p:cNvPr id="5" name="Rectangle 4"/>
          <p:cNvSpPr/>
          <p:nvPr/>
        </p:nvSpPr>
        <p:spPr>
          <a:xfrm>
            <a:off x="5814738" y="2056979"/>
            <a:ext cx="2316030"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K</a:t>
            </a:r>
            <a:r>
              <a:rPr lang="x-none" dirty="0">
                <a:latin typeface="Times New Roman" panose="02020603050405020304" pitchFamily="18" charset="0"/>
                <a:cs typeface="Times New Roman" panose="02020603050405020304" pitchFamily="18" charset="0"/>
              </a:rPr>
              <a:t>hoảng 4 triệu năm trước</a:t>
            </a:r>
          </a:p>
        </p:txBody>
      </p:sp>
      <p:sp>
        <p:nvSpPr>
          <p:cNvPr id="6" name="Rectangle 5"/>
          <p:cNvSpPr/>
          <p:nvPr/>
        </p:nvSpPr>
        <p:spPr>
          <a:xfrm>
            <a:off x="8687419" y="2056979"/>
            <a:ext cx="2298362"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K</a:t>
            </a:r>
            <a:r>
              <a:rPr lang="x-none" dirty="0" smtClean="0">
                <a:latin typeface="Times New Roman" panose="02020603050405020304" pitchFamily="18" charset="0"/>
                <a:cs typeface="Times New Roman" panose="02020603050405020304" pitchFamily="18" charset="0"/>
              </a:rPr>
              <a:t>hoảng15 </a:t>
            </a:r>
            <a:r>
              <a:rPr lang="x-none" dirty="0">
                <a:latin typeface="Times New Roman" panose="02020603050405020304" pitchFamily="18" charset="0"/>
                <a:cs typeface="Times New Roman" panose="02020603050405020304" pitchFamily="18" charset="0"/>
              </a:rPr>
              <a:t>vạn năm trước  (</a:t>
            </a:r>
            <a:r>
              <a:rPr lang="x-none" i="1" dirty="0">
                <a:latin typeface="Times New Roman" panose="02020603050405020304" pitchFamily="18" charset="0"/>
                <a:cs typeface="Times New Roman" panose="02020603050405020304" pitchFamily="18" charset="0"/>
              </a:rPr>
              <a:t>150.000 năm)</a:t>
            </a:r>
          </a:p>
        </p:txBody>
      </p:sp>
      <p:sp>
        <p:nvSpPr>
          <p:cNvPr id="7" name="Rectangle 6"/>
          <p:cNvSpPr/>
          <p:nvPr/>
        </p:nvSpPr>
        <p:spPr>
          <a:xfrm>
            <a:off x="3283439" y="3544585"/>
            <a:ext cx="1173719" cy="369332"/>
          </a:xfrm>
          <a:prstGeom prst="rect">
            <a:avLst/>
          </a:prstGeom>
        </p:spPr>
        <p:txBody>
          <a:bodyPr wrap="none">
            <a:spAutoFit/>
          </a:bodyPr>
          <a:lstStyle/>
          <a:p>
            <a:r>
              <a:rPr lang="x-none" dirty="0">
                <a:latin typeface="Times New Roman" panose="02020603050405020304" pitchFamily="18" charset="0"/>
                <a:cs typeface="Times New Roman" panose="02020603050405020304" pitchFamily="18" charset="0"/>
              </a:rPr>
              <a:t>&lt; 850 cm3</a:t>
            </a:r>
          </a:p>
        </p:txBody>
      </p:sp>
      <p:sp>
        <p:nvSpPr>
          <p:cNvPr id="8" name="Rectangle 7"/>
          <p:cNvSpPr/>
          <p:nvPr/>
        </p:nvSpPr>
        <p:spPr>
          <a:xfrm>
            <a:off x="5833067" y="3487003"/>
            <a:ext cx="1573892" cy="369332"/>
          </a:xfrm>
          <a:prstGeom prst="rect">
            <a:avLst/>
          </a:prstGeom>
        </p:spPr>
        <p:txBody>
          <a:bodyPr wrap="none">
            <a:spAutoFit/>
          </a:bodyPr>
          <a:lstStyle/>
          <a:p>
            <a:r>
              <a:rPr lang="x-none" dirty="0">
                <a:latin typeface="Times New Roman" panose="02020603050405020304" pitchFamily="18" charset="0"/>
                <a:cs typeface="Times New Roman" panose="02020603050405020304" pitchFamily="18" charset="0"/>
              </a:rPr>
              <a:t>850- 1100 cm3</a:t>
            </a:r>
          </a:p>
        </p:txBody>
      </p:sp>
      <p:sp>
        <p:nvSpPr>
          <p:cNvPr id="9" name="Rectangle 8"/>
          <p:cNvSpPr/>
          <p:nvPr/>
        </p:nvSpPr>
        <p:spPr>
          <a:xfrm>
            <a:off x="8687419" y="3491523"/>
            <a:ext cx="1794081" cy="369332"/>
          </a:xfrm>
          <a:prstGeom prst="rect">
            <a:avLst/>
          </a:prstGeom>
        </p:spPr>
        <p:txBody>
          <a:bodyPr wrap="none">
            <a:spAutoFit/>
          </a:bodyPr>
          <a:lstStyle/>
          <a:p>
            <a:pPr>
              <a:defRPr/>
            </a:pPr>
            <a:r>
              <a:rPr lang="x-none" dirty="0">
                <a:latin typeface="Times New Roman" panose="02020603050405020304" pitchFamily="18" charset="0"/>
                <a:cs typeface="Times New Roman" panose="02020603050405020304" pitchFamily="18" charset="0"/>
              </a:rPr>
              <a:t>1450– 1500  cm3</a:t>
            </a:r>
          </a:p>
        </p:txBody>
      </p:sp>
      <p:sp>
        <p:nvSpPr>
          <p:cNvPr id="10" name="Rectangle 9"/>
          <p:cNvSpPr/>
          <p:nvPr/>
        </p:nvSpPr>
        <p:spPr>
          <a:xfrm>
            <a:off x="3157184" y="3913917"/>
            <a:ext cx="2304814" cy="2308324"/>
          </a:xfrm>
          <a:prstGeom prst="rect">
            <a:avLst/>
          </a:prstGeom>
        </p:spPr>
        <p:txBody>
          <a:bodyPr wrap="square">
            <a:spAutoFit/>
          </a:bodyPr>
          <a:lstStyle/>
          <a:p>
            <a:pPr lvl="0">
              <a:defRPr/>
            </a:pPr>
            <a:r>
              <a:rPr lang="vi-VN" dirty="0">
                <a:solidFill>
                  <a:schemeClr val="dk1"/>
                </a:solidFill>
                <a:latin typeface="Times New Roman" panose="02020603050405020304" pitchFamily="18" charset="0"/>
                <a:cs typeface="Times New Roman" panose="02020603050405020304" pitchFamily="18" charset="0"/>
              </a:rPr>
              <a:t>- Dáng thấp, đứng bằng hai chi sau, </a:t>
            </a:r>
            <a:r>
              <a:rPr lang="en-US" dirty="0" err="1">
                <a:solidFill>
                  <a:schemeClr val="dk1"/>
                </a:solidFill>
                <a:latin typeface="Times New Roman" panose="02020603050405020304" pitchFamily="18" charset="0"/>
                <a:cs typeface="Times New Roman" panose="02020603050405020304" pitchFamily="18" charset="0"/>
              </a:rPr>
              <a:t>dáng</a:t>
            </a: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cúi</a:t>
            </a: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về</a:t>
            </a: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phía</a:t>
            </a: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trước</a:t>
            </a:r>
            <a:endParaRPr lang="vi-VN" dirty="0">
              <a:latin typeface="Times New Roman" panose="02020603050405020304" pitchFamily="18" charset="0"/>
              <a:cs typeface="Times New Roman" panose="02020603050405020304" pitchFamily="18" charset="0"/>
            </a:endParaRPr>
          </a:p>
          <a:p>
            <a:pPr lvl="0">
              <a:defRPr/>
            </a:pPr>
            <a:r>
              <a:rPr lang="x-none" dirty="0">
                <a:latin typeface="Times New Roman" panose="02020603050405020304" pitchFamily="18" charset="0"/>
                <a:cs typeface="Times New Roman" panose="02020603050405020304" pitchFamily="18" charset="0"/>
              </a:rPr>
              <a:t>-</a:t>
            </a:r>
            <a:r>
              <a:rPr lang="it-IT" dirty="0">
                <a:latin typeface="Times New Roman" panose="02020603050405020304" pitchFamily="18" charset="0"/>
                <a:cs typeface="Times New Roman" panose="02020603050405020304" pitchFamily="18" charset="0"/>
              </a:rPr>
              <a:t>2 chi trước dài, 2 chi sau </a:t>
            </a:r>
            <a:r>
              <a:rPr lang="vi-VN" dirty="0">
                <a:latin typeface="Times New Roman" panose="02020603050405020304" pitchFamily="18" charset="0"/>
                <a:cs typeface="Times New Roman" panose="02020603050405020304" pitchFamily="18" charset="0"/>
              </a:rPr>
              <a:t>ngắn, đ</a:t>
            </a:r>
            <a:r>
              <a:rPr lang="it-IT" dirty="0">
                <a:latin typeface="Times New Roman" panose="02020603050405020304" pitchFamily="18" charset="0"/>
                <a:cs typeface="Times New Roman" panose="02020603050405020304" pitchFamily="18" charset="0"/>
              </a:rPr>
              <a:t>i lại bằng 4 chi.</a:t>
            </a:r>
          </a:p>
          <a:p>
            <a:pPr lvl="0">
              <a:defRPr/>
            </a:pPr>
            <a:r>
              <a:rPr lang="it-IT" dirty="0">
                <a:latin typeface="Times New Roman" panose="02020603050405020304" pitchFamily="18" charset="0"/>
                <a:cs typeface="Times New Roman" panose="02020603050405020304" pitchFamily="18" charset="0"/>
              </a:rPr>
              <a:t>- Bao phủ bởi lớp lông dày</a:t>
            </a:r>
            <a:endParaRPr lang="vi-VN" dirty="0">
              <a:latin typeface="Times New Roman" panose="02020603050405020304" pitchFamily="18" charset="0"/>
              <a:cs typeface="Times New Roman" panose="02020603050405020304" pitchFamily="18" charset="0"/>
            </a:endParaRPr>
          </a:p>
        </p:txBody>
      </p:sp>
      <p:sp>
        <p:nvSpPr>
          <p:cNvPr id="11" name="Rectangle 10"/>
          <p:cNvSpPr/>
          <p:nvPr/>
        </p:nvSpPr>
        <p:spPr>
          <a:xfrm>
            <a:off x="5623379" y="3942657"/>
            <a:ext cx="2698748" cy="2031325"/>
          </a:xfrm>
          <a:prstGeom prst="rect">
            <a:avLst/>
          </a:prstGeom>
        </p:spPr>
        <p:txBody>
          <a:bodyPr wrap="square">
            <a:spAutoFit/>
          </a:bodyPr>
          <a:lstStyle/>
          <a:p>
            <a:pPr lvl="0">
              <a:defRPr/>
            </a:pPr>
            <a:r>
              <a:rPr lang="x-none" dirty="0">
                <a:latin typeface="Times New Roman" panose="02020603050405020304" pitchFamily="18" charset="0"/>
                <a:cs typeface="Times New Roman" panose="02020603050405020304" pitchFamily="18" charset="0"/>
              </a:rPr>
              <a:t>-</a:t>
            </a:r>
            <a:r>
              <a:rPr lang="vi-VN" dirty="0">
                <a:solidFill>
                  <a:schemeClr val="dk1"/>
                </a:solidFill>
                <a:latin typeface="Times New Roman" panose="02020603050405020304" pitchFamily="18" charset="0"/>
                <a:cs typeface="Times New Roman" panose="02020603050405020304" pitchFamily="18" charset="0"/>
              </a:rPr>
              <a:t>Đứng thẳng hoàn toàn</a:t>
            </a:r>
            <a:r>
              <a:rPr lang="it-IT" dirty="0">
                <a:solidFill>
                  <a:schemeClr val="dk1"/>
                </a:solidFill>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bằng hai chi sau, </a:t>
            </a:r>
            <a:r>
              <a:rPr lang="en-US" dirty="0" err="1">
                <a:solidFill>
                  <a:schemeClr val="dk1"/>
                </a:solidFill>
                <a:latin typeface="Times New Roman" panose="02020603050405020304" pitchFamily="18" charset="0"/>
                <a:cs typeface="Times New Roman" panose="02020603050405020304" pitchFamily="18" charset="0"/>
              </a:rPr>
              <a:t>dáng</a:t>
            </a: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hơi</a:t>
            </a: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cúi</a:t>
            </a: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về</a:t>
            </a: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phía</a:t>
            </a: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trước</a:t>
            </a:r>
            <a:r>
              <a:rPr lang="en-US" dirty="0">
                <a:solidFill>
                  <a:schemeClr val="dk1"/>
                </a:solidFill>
                <a:latin typeface="Times New Roman" panose="02020603050405020304" pitchFamily="18" charset="0"/>
                <a:cs typeface="Times New Roman" panose="02020603050405020304" pitchFamily="18" charset="0"/>
              </a:rPr>
              <a:t>.</a:t>
            </a:r>
          </a:p>
          <a:p>
            <a:pPr lvl="0">
              <a:defRPr/>
            </a:pP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Đi</a:t>
            </a: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bằng</a:t>
            </a: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hai</a:t>
            </a:r>
            <a:r>
              <a:rPr lang="en-US" dirty="0">
                <a:solidFill>
                  <a:schemeClr val="dk1"/>
                </a:solidFill>
                <a:latin typeface="Times New Roman" panose="02020603050405020304" pitchFamily="18" charset="0"/>
                <a:cs typeface="Times New Roman" panose="02020603050405020304" pitchFamily="18" charset="0"/>
              </a:rPr>
              <a:t> chi </a:t>
            </a:r>
            <a:r>
              <a:rPr lang="en-US" dirty="0" err="1">
                <a:solidFill>
                  <a:schemeClr val="dk1"/>
                </a:solidFill>
                <a:latin typeface="Times New Roman" panose="02020603050405020304" pitchFamily="18" charset="0"/>
                <a:cs typeface="Times New Roman" panose="02020603050405020304" pitchFamily="18" charset="0"/>
              </a:rPr>
              <a:t>sau</a:t>
            </a:r>
            <a:r>
              <a:rPr lang="en-US" dirty="0">
                <a:solidFill>
                  <a:schemeClr val="dk1"/>
                </a:solidFill>
                <a:latin typeface="Times New Roman" panose="02020603050405020304" pitchFamily="18" charset="0"/>
                <a:cs typeface="Times New Roman" panose="02020603050405020304" pitchFamily="18" charset="0"/>
              </a:rPr>
              <a:t>, 2 chi </a:t>
            </a:r>
            <a:r>
              <a:rPr lang="en-US" dirty="0" err="1">
                <a:solidFill>
                  <a:schemeClr val="dk1"/>
                </a:solidFill>
                <a:latin typeface="Times New Roman" panose="02020603050405020304" pitchFamily="18" charset="0"/>
                <a:cs typeface="Times New Roman" panose="02020603050405020304" pitchFamily="18" charset="0"/>
              </a:rPr>
              <a:t>trước</a:t>
            </a: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được</a:t>
            </a: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giải</a:t>
            </a: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phóng</a:t>
            </a: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để</a:t>
            </a: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cầm</a:t>
            </a: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nắm</a:t>
            </a: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công</a:t>
            </a: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cụ</a:t>
            </a: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lao</a:t>
            </a: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động</a:t>
            </a:r>
            <a:r>
              <a:rPr lang="en-US" dirty="0">
                <a:solidFill>
                  <a:schemeClr val="dk1"/>
                </a:solidFill>
                <a:latin typeface="Times New Roman" panose="02020603050405020304" pitchFamily="18" charset="0"/>
                <a:cs typeface="Times New Roman" panose="02020603050405020304" pitchFamily="18" charset="0"/>
              </a:rPr>
              <a:t>.</a:t>
            </a:r>
          </a:p>
          <a:p>
            <a:pPr lvl="0">
              <a:defRPr/>
            </a:pP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Bao</a:t>
            </a: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phủ</a:t>
            </a: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lớp</a:t>
            </a: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lông</a:t>
            </a:r>
            <a:r>
              <a:rPr lang="en-US" dirty="0">
                <a:solidFill>
                  <a:schemeClr val="dk1"/>
                </a:solidFill>
                <a:latin typeface="Times New Roman" panose="02020603050405020304" pitchFamily="18" charset="0"/>
                <a:cs typeface="Times New Roman" panose="02020603050405020304" pitchFamily="18" charset="0"/>
              </a:rPr>
              <a:t> </a:t>
            </a:r>
            <a:r>
              <a:rPr lang="en-US" dirty="0" err="1">
                <a:solidFill>
                  <a:schemeClr val="dk1"/>
                </a:solidFill>
                <a:latin typeface="Times New Roman" panose="02020603050405020304" pitchFamily="18" charset="0"/>
                <a:cs typeface="Times New Roman" panose="02020603050405020304" pitchFamily="18" charset="0"/>
              </a:rPr>
              <a:t>mỏng</a:t>
            </a:r>
            <a:endParaRPr lang="vi-VN" dirty="0">
              <a:latin typeface="Times New Roman" panose="02020603050405020304" pitchFamily="18" charset="0"/>
              <a:cs typeface="Times New Roman" panose="02020603050405020304" pitchFamily="18" charset="0"/>
            </a:endParaRPr>
          </a:p>
        </p:txBody>
      </p:sp>
      <p:sp>
        <p:nvSpPr>
          <p:cNvPr id="13" name="Rectangle 12"/>
          <p:cNvSpPr/>
          <p:nvPr/>
        </p:nvSpPr>
        <p:spPr>
          <a:xfrm>
            <a:off x="8580598" y="3942657"/>
            <a:ext cx="2012142" cy="2031325"/>
          </a:xfrm>
          <a:prstGeom prst="rect">
            <a:avLst/>
          </a:prstGeom>
        </p:spPr>
        <p:txBody>
          <a:bodyPr wrap="square">
            <a:spAutoFit/>
          </a:bodyPr>
          <a:lstStyle/>
          <a:p>
            <a:pPr marL="285750" indent="-285750">
              <a:buFontTx/>
              <a:buChar char="-"/>
            </a:pPr>
            <a:r>
              <a:rPr lang="x-none" dirty="0">
                <a:latin typeface="Times New Roman" panose="02020603050405020304" pitchFamily="18" charset="0"/>
                <a:cs typeface="Times New Roman" panose="02020603050405020304" pitchFamily="18" charset="0"/>
              </a:rPr>
              <a:t>Dáng đứng thẳng, nhanh nhẹn.</a:t>
            </a:r>
          </a:p>
          <a:p>
            <a:pPr marL="285750" indent="-285750">
              <a:buFontTx/>
              <a:buChar char="-"/>
            </a:pPr>
            <a:r>
              <a:rPr lang="x-none" dirty="0" smtClean="0">
                <a:latin typeface="Times New Roman" panose="02020603050405020304" pitchFamily="18" charset="0"/>
                <a:cs typeface="Times New Roman" panose="02020603050405020304" pitchFamily="18" charset="0"/>
              </a:rPr>
              <a:t>Tay </a:t>
            </a:r>
            <a:r>
              <a:rPr lang="x-none" dirty="0">
                <a:latin typeface="Times New Roman" panose="02020603050405020304" pitchFamily="18" charset="0"/>
                <a:cs typeface="Times New Roman" panose="02020603050405020304" pitchFamily="18" charset="0"/>
              </a:rPr>
              <a:t>chân linh hoạt, khéo léo.</a:t>
            </a:r>
          </a:p>
          <a:p>
            <a:pPr marL="285750" indent="-285750">
              <a:buFontTx/>
              <a:buChar char="-"/>
            </a:pPr>
            <a:r>
              <a:rPr lang="x-none" dirty="0" smtClean="0">
                <a:latin typeface="Times New Roman" panose="02020603050405020304" pitchFamily="18" charset="0"/>
                <a:cs typeface="Times New Roman" panose="02020603050405020304" pitchFamily="18" charset="0"/>
              </a:rPr>
              <a:t>Lớp </a:t>
            </a:r>
            <a:r>
              <a:rPr lang="x-none" dirty="0">
                <a:latin typeface="Times New Roman" panose="02020603050405020304" pitchFamily="18" charset="0"/>
                <a:cs typeface="Times New Roman" panose="02020603050405020304" pitchFamily="18" charset="0"/>
              </a:rPr>
              <a:t>lông mỏng không còn.</a:t>
            </a:r>
          </a:p>
        </p:txBody>
      </p:sp>
      <p:sp>
        <p:nvSpPr>
          <p:cNvPr id="14" name="Rectangle 13"/>
          <p:cNvSpPr/>
          <p:nvPr/>
        </p:nvSpPr>
        <p:spPr>
          <a:xfrm>
            <a:off x="3394046" y="2805921"/>
            <a:ext cx="1063112" cy="369332"/>
          </a:xfrm>
          <a:prstGeom prst="rect">
            <a:avLst/>
          </a:prstGeom>
        </p:spPr>
        <p:txBody>
          <a:bodyPr wrap="none">
            <a:spAutoFit/>
          </a:bodyPr>
          <a:lstStyle/>
          <a:p>
            <a:r>
              <a:rPr lang="x-none" dirty="0">
                <a:latin typeface="Times New Roman" panose="02020603050405020304" pitchFamily="18" charset="0"/>
                <a:cs typeface="Times New Roman" panose="02020603050405020304" pitchFamily="18" charset="0"/>
              </a:rPr>
              <a:t>Đông Phi</a:t>
            </a:r>
          </a:p>
        </p:txBody>
      </p:sp>
      <p:sp>
        <p:nvSpPr>
          <p:cNvPr id="15" name="Rectangle 14"/>
          <p:cNvSpPr/>
          <p:nvPr/>
        </p:nvSpPr>
        <p:spPr>
          <a:xfrm>
            <a:off x="5639419" y="2749742"/>
            <a:ext cx="2822193" cy="646331"/>
          </a:xfrm>
          <a:prstGeom prst="rect">
            <a:avLst/>
          </a:prstGeom>
        </p:spPr>
        <p:txBody>
          <a:bodyPr wrap="square">
            <a:spAutoFit/>
          </a:bodyPr>
          <a:lstStyle/>
          <a:p>
            <a:r>
              <a:rPr lang="x-none" dirty="0">
                <a:latin typeface="Times New Roman" panose="02020603050405020304" pitchFamily="18" charset="0"/>
                <a:cs typeface="Times New Roman" panose="02020603050405020304" pitchFamily="18" charset="0"/>
              </a:rPr>
              <a:t>Hầu hết các châu lục, trong đó có Đông nam Á</a:t>
            </a:r>
          </a:p>
        </p:txBody>
      </p:sp>
      <p:sp>
        <p:nvSpPr>
          <p:cNvPr id="16" name="Rectangle 15"/>
          <p:cNvSpPr/>
          <p:nvPr/>
        </p:nvSpPr>
        <p:spPr>
          <a:xfrm>
            <a:off x="6217339" y="6335900"/>
            <a:ext cx="402674" cy="369332"/>
          </a:xfrm>
          <a:prstGeom prst="rect">
            <a:avLst/>
          </a:prstGeom>
        </p:spPr>
        <p:txBody>
          <a:bodyPr wrap="none">
            <a:spAutoFit/>
          </a:bodyPr>
          <a:lstStyle/>
          <a:p>
            <a:r>
              <a:rPr lang="x-none" dirty="0">
                <a:latin typeface="Times New Roman" panose="02020603050405020304" pitchFamily="18" charset="0"/>
                <a:cs typeface="Times New Roman" panose="02020603050405020304" pitchFamily="18" charset="0"/>
              </a:rPr>
              <a:t>đá</a:t>
            </a:r>
          </a:p>
        </p:txBody>
      </p:sp>
    </p:spTree>
    <p:extLst>
      <p:ext uri="{BB962C8B-B14F-4D97-AF65-F5344CB8AC3E}">
        <p14:creationId xmlns:p14="http://schemas.microsoft.com/office/powerpoint/2010/main" val="74965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p:tgtEl>
                                          <p:spTgt spid="14"/>
                                        </p:tgtEl>
                                        <p:attrNameLst>
                                          <p:attrName>ppt_y</p:attrName>
                                        </p:attrNameLst>
                                      </p:cBhvr>
                                      <p:tavLst>
                                        <p:tav tm="0">
                                          <p:val>
                                            <p:strVal val="#ppt_y-#ppt_h*1.125000"/>
                                          </p:val>
                                        </p:tav>
                                        <p:tav tm="100000">
                                          <p:val>
                                            <p:strVal val="#ppt_y"/>
                                          </p:val>
                                        </p:tav>
                                      </p:tavLst>
                                    </p:anim>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ppt_y</p:attrName>
                                        </p:attrNameLst>
                                      </p:cBhvr>
                                      <p:tavLst>
                                        <p:tav tm="0">
                                          <p:val>
                                            <p:strVal val="#ppt_y-#ppt_h*1.125000"/>
                                          </p:val>
                                        </p:tav>
                                        <p:tav tm="100000">
                                          <p:val>
                                            <p:strVal val="#ppt_y"/>
                                          </p:val>
                                        </p:tav>
                                      </p:tavLst>
                                    </p:anim>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ou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32"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ou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circle(out)">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plus(in)">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3" presetClass="entr" presetSubtype="16"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plus(in)">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3" presetClass="entr" presetSubtype="16"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plus(in)">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arn(inVertical)">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4225806-37E0-4157-BB65-03A64B1B6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07" y="1107930"/>
            <a:ext cx="5943600" cy="3843211"/>
          </a:xfrm>
          <a:prstGeom prst="rect">
            <a:avLst/>
          </a:prstGeom>
        </p:spPr>
      </p:pic>
      <p:pic>
        <p:nvPicPr>
          <p:cNvPr id="8" name="Picture 7">
            <a:extLst>
              <a:ext uri="{FF2B5EF4-FFF2-40B4-BE49-F238E27FC236}">
                <a16:creationId xmlns="" xmlns:a16="http://schemas.microsoft.com/office/drawing/2014/main" id="{CA1946E8-8B11-40F3-B779-E325B1194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1107930"/>
            <a:ext cx="5943600" cy="3843211"/>
          </a:xfrm>
          <a:prstGeom prst="rect">
            <a:avLst/>
          </a:prstGeom>
        </p:spPr>
      </p:pic>
      <p:sp>
        <p:nvSpPr>
          <p:cNvPr id="10" name="TextBox 9">
            <a:extLst>
              <a:ext uri="{FF2B5EF4-FFF2-40B4-BE49-F238E27FC236}">
                <a16:creationId xmlns="" xmlns:a16="http://schemas.microsoft.com/office/drawing/2014/main" id="{6B193675-AD13-44BC-89CD-2DDDAA5065F9}"/>
              </a:ext>
            </a:extLst>
          </p:cNvPr>
          <p:cNvSpPr txBox="1"/>
          <p:nvPr/>
        </p:nvSpPr>
        <p:spPr>
          <a:xfrm>
            <a:off x="294409" y="5137744"/>
            <a:ext cx="6096000" cy="400110"/>
          </a:xfrm>
          <a:prstGeom prst="rect">
            <a:avLst/>
          </a:prstGeom>
          <a:noFill/>
        </p:spPr>
        <p:txBody>
          <a:bodyPr wrap="square">
            <a:spAutoFit/>
          </a:bodyPr>
          <a:lstStyle/>
          <a:p>
            <a:r>
              <a:rPr lang="vi-VN" sz="2000" b="1" dirty="0">
                <a:solidFill>
                  <a:srgbClr val="242021"/>
                </a:solidFill>
                <a:latin typeface="Times New Roman" panose="02020603050405020304" pitchFamily="18" charset="0"/>
                <a:ea typeface="Times New Roman" panose="02020603050405020304" pitchFamily="18" charset="0"/>
              </a:rPr>
              <a:t>N</a:t>
            </a:r>
            <a:r>
              <a:rPr lang="vi-VN" sz="2000" b="1" dirty="0">
                <a:solidFill>
                  <a:srgbClr val="242021"/>
                </a:solidFill>
                <a:effectLst/>
                <a:latin typeface="Times New Roman" panose="02020603050405020304" pitchFamily="18" charset="0"/>
                <a:ea typeface="Times New Roman" panose="02020603050405020304" pitchFamily="18" charset="0"/>
              </a:rPr>
              <a:t>gười Neanderthal</a:t>
            </a:r>
            <a:r>
              <a:rPr lang="vi-VN" sz="2000" b="1" dirty="0">
                <a:effectLst/>
                <a:latin typeface="Times New Roman" panose="02020603050405020304" pitchFamily="18" charset="0"/>
                <a:ea typeface="Times New Roman" panose="02020603050405020304" pitchFamily="18" charset="0"/>
              </a:rPr>
              <a:t> </a:t>
            </a:r>
            <a:r>
              <a:rPr lang="vi-VN" sz="2000" b="1" dirty="0">
                <a:solidFill>
                  <a:srgbClr val="242021"/>
                </a:solidFill>
                <a:effectLst/>
                <a:latin typeface="Times New Roman" panose="02020603050405020304" pitchFamily="18" charset="0"/>
                <a:ea typeface="Times New Roman" panose="02020603050405020304" pitchFamily="18" charset="0"/>
              </a:rPr>
              <a:t>(400 000 TCN – 40 TCN) </a:t>
            </a:r>
            <a:endParaRPr lang="vi-VN" sz="2000" b="1" dirty="0"/>
          </a:p>
        </p:txBody>
      </p:sp>
      <p:sp>
        <p:nvSpPr>
          <p:cNvPr id="12" name="TextBox 11">
            <a:extLst>
              <a:ext uri="{FF2B5EF4-FFF2-40B4-BE49-F238E27FC236}">
                <a16:creationId xmlns="" xmlns:a16="http://schemas.microsoft.com/office/drawing/2014/main" id="{31EE7739-1A8C-4B7D-8FA7-FA224A5CB490}"/>
              </a:ext>
            </a:extLst>
          </p:cNvPr>
          <p:cNvSpPr txBox="1"/>
          <p:nvPr/>
        </p:nvSpPr>
        <p:spPr>
          <a:xfrm>
            <a:off x="6167004" y="5137744"/>
            <a:ext cx="6095999" cy="400110"/>
          </a:xfrm>
          <a:prstGeom prst="rect">
            <a:avLst/>
          </a:prstGeom>
          <a:noFill/>
        </p:spPr>
        <p:txBody>
          <a:bodyPr wrap="square">
            <a:spAutoFit/>
          </a:bodyPr>
          <a:lstStyle/>
          <a:p>
            <a:r>
              <a:rPr lang="vi-VN" sz="2000" b="1" dirty="0">
                <a:solidFill>
                  <a:srgbClr val="242021"/>
                </a:solidFill>
                <a:latin typeface="Times New Roman" panose="02020603050405020304" pitchFamily="18" charset="0"/>
                <a:ea typeface="Times New Roman" panose="02020603050405020304" pitchFamily="18" charset="0"/>
              </a:rPr>
              <a:t>N</a:t>
            </a:r>
            <a:r>
              <a:rPr lang="vi-VN" sz="2000" b="1" dirty="0">
                <a:solidFill>
                  <a:srgbClr val="242021"/>
                </a:solidFill>
                <a:effectLst/>
                <a:latin typeface="Times New Roman" panose="02020603050405020304" pitchFamily="18" charset="0"/>
                <a:ea typeface="Times New Roman" panose="02020603050405020304" pitchFamily="18" charset="0"/>
              </a:rPr>
              <a:t>gười lùn</a:t>
            </a:r>
            <a:r>
              <a:rPr lang="vi-VN" sz="2000" b="1" dirty="0">
                <a:effectLst/>
                <a:latin typeface="Times New Roman" panose="02020603050405020304" pitchFamily="18" charset="0"/>
                <a:ea typeface="Times New Roman" panose="02020603050405020304" pitchFamily="18" charset="0"/>
              </a:rPr>
              <a:t> </a:t>
            </a:r>
            <a:r>
              <a:rPr lang="vi-VN" sz="2000" b="1" dirty="0">
                <a:solidFill>
                  <a:srgbClr val="242021"/>
                </a:solidFill>
                <a:effectLst/>
                <a:latin typeface="Times New Roman" panose="02020603050405020304" pitchFamily="18" charset="0"/>
                <a:ea typeface="Times New Roman" panose="02020603050405020304" pitchFamily="18" charset="0"/>
              </a:rPr>
              <a:t>Floresiensis (200 000 TCN – 50 0000 TCN)</a:t>
            </a:r>
            <a:endParaRPr lang="vi-VN" sz="2000" b="1" dirty="0"/>
          </a:p>
        </p:txBody>
      </p:sp>
      <p:sp>
        <p:nvSpPr>
          <p:cNvPr id="3" name="TextBox 2">
            <a:extLst>
              <a:ext uri="{FF2B5EF4-FFF2-40B4-BE49-F238E27FC236}">
                <a16:creationId xmlns="" xmlns:a16="http://schemas.microsoft.com/office/drawing/2014/main" id="{955E9CE9-091A-F843-AFA2-77B39977D390}"/>
              </a:ext>
            </a:extLst>
          </p:cNvPr>
          <p:cNvSpPr txBox="1"/>
          <p:nvPr/>
        </p:nvSpPr>
        <p:spPr>
          <a:xfrm>
            <a:off x="689549" y="5750070"/>
            <a:ext cx="10595486" cy="830997"/>
          </a:xfrm>
          <a:prstGeom prst="rect">
            <a:avLst/>
          </a:prstGeom>
          <a:noFill/>
        </p:spPr>
        <p:txBody>
          <a:bodyPr wrap="square" rtlCol="0">
            <a:spAutoFit/>
          </a:bodyPr>
          <a:lstStyle/>
          <a:p>
            <a:r>
              <a:rPr lang="x-none" sz="2400" dirty="0">
                <a:solidFill>
                  <a:schemeClr val="accent1"/>
                </a:solidFill>
                <a:latin typeface="Times New Roman" panose="02020603050405020304" pitchFamily="18" charset="0"/>
                <a:cs typeface="Times New Roman" panose="02020603050405020304" pitchFamily="18" charset="0"/>
              </a:rPr>
              <a:t>=&gt; Khi Người tinh khôn xuất hiện và tồn tại cùng với nhiều “ anh em” của họ và trong quá trình tiến hoá, Người tinh khôn là loài duy nhất tồn tại và phát triển.</a:t>
            </a:r>
          </a:p>
        </p:txBody>
      </p:sp>
      <p:sp>
        <p:nvSpPr>
          <p:cNvPr id="5" name="Rectangle 4">
            <a:extLst>
              <a:ext uri="{FF2B5EF4-FFF2-40B4-BE49-F238E27FC236}">
                <a16:creationId xmlns="" xmlns:a16="http://schemas.microsoft.com/office/drawing/2014/main" id="{1CBF6880-8958-574F-9EBE-ACF370A4B1C0}"/>
              </a:ext>
            </a:extLst>
          </p:cNvPr>
          <p:cNvSpPr/>
          <p:nvPr/>
        </p:nvSpPr>
        <p:spPr>
          <a:xfrm>
            <a:off x="689549" y="157179"/>
            <a:ext cx="7882286" cy="548099"/>
          </a:xfrm>
          <a:prstGeom prst="rect">
            <a:avLst/>
          </a:prstGeom>
        </p:spPr>
        <p:txBody>
          <a:bodyPr wrap="none">
            <a:spAutoFit/>
          </a:bodyPr>
          <a:lstStyle/>
          <a:p>
            <a:pPr algn="just">
              <a:lnSpc>
                <a:spcPct val="115000"/>
              </a:lnSpc>
            </a:pPr>
            <a:r>
              <a:rPr lang="vi-VN" sz="2800" b="1" dirty="0">
                <a:solidFill>
                  <a:srgbClr val="C00000"/>
                </a:solidFill>
                <a:latin typeface="Times New Roman" panose="02020603050405020304" pitchFamily="18" charset="0"/>
                <a:ea typeface="Times New Roman" panose="02020603050405020304" pitchFamily="18" charset="0"/>
              </a:rPr>
              <a:t>I. Quá trình tiến hoá từ vượn người thành người   </a:t>
            </a:r>
            <a:endParaRPr lang="vi-VN" sz="2800" dirty="0">
              <a:solidFill>
                <a:srgbClr val="C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6904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checkerboard(across)">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5E96F46-8267-4321-A535-4C968E776B47}"/>
              </a:ext>
            </a:extLst>
          </p:cNvPr>
          <p:cNvSpPr/>
          <p:nvPr/>
        </p:nvSpPr>
        <p:spPr>
          <a:xfrm>
            <a:off x="957582" y="237250"/>
            <a:ext cx="8629087" cy="5744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pPr>
            <a:r>
              <a:rPr lang="vi-VN" sz="3000" b="1" dirty="0">
                <a:solidFill>
                  <a:srgbClr val="C00000"/>
                </a:solidFill>
                <a:latin typeface="Times New Roman" panose="02020603050405020304" pitchFamily="18" charset="0"/>
                <a:ea typeface="Times New Roman" panose="02020603050405020304" pitchFamily="18" charset="0"/>
              </a:rPr>
              <a:t>I. Quá trình tiến hoá từ vượn người thành người   </a:t>
            </a:r>
            <a:endParaRPr lang="vi-VN" sz="3000" dirty="0">
              <a:solidFill>
                <a:srgbClr val="C00000"/>
              </a:solidFill>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 xmlns:a16="http://schemas.microsoft.com/office/drawing/2014/main" id="{2815EB3D-7AA1-6647-B3FF-5E733F7EFDF3}"/>
              </a:ext>
            </a:extLst>
          </p:cNvPr>
          <p:cNvSpPr txBox="1"/>
          <p:nvPr/>
        </p:nvSpPr>
        <p:spPr>
          <a:xfrm>
            <a:off x="1226634" y="1360449"/>
            <a:ext cx="8497229" cy="3046988"/>
          </a:xfrm>
          <a:prstGeom prst="rect">
            <a:avLst/>
          </a:prstGeom>
          <a:noFill/>
        </p:spPr>
        <p:txBody>
          <a:bodyPr wrap="square" rtlCol="0">
            <a:spAutoFit/>
          </a:bodyPr>
          <a:lstStyle/>
          <a:p>
            <a:r>
              <a:rPr lang="x-none" sz="2000" dirty="0">
                <a:solidFill>
                  <a:srgbClr val="0070C0"/>
                </a:solidFill>
                <a:latin typeface="Times New Roman" panose="02020603050405020304" pitchFamily="18" charset="0"/>
                <a:cs typeface="Times New Roman" panose="02020603050405020304" pitchFamily="18" charset="0"/>
              </a:rPr>
              <a:t>-   </a:t>
            </a:r>
            <a:r>
              <a:rPr lang="x-none" sz="2400" dirty="0">
                <a:solidFill>
                  <a:srgbClr val="002060"/>
                </a:solidFill>
                <a:latin typeface="Times New Roman" panose="02020603050405020304" pitchFamily="18" charset="0"/>
                <a:cs typeface="Times New Roman" panose="02020603050405020304" pitchFamily="18" charset="0"/>
              </a:rPr>
              <a:t>Cách đây khoảng 5 -6 triệu năm, xuất hiện loài vượn người. Hoá thạch được tìm thấy ở Đông Phi.</a:t>
            </a:r>
          </a:p>
          <a:p>
            <a:pPr marL="285750" indent="-285750">
              <a:buFontTx/>
              <a:buChar char="-"/>
            </a:pPr>
            <a:r>
              <a:rPr lang="x-none" sz="2400" dirty="0">
                <a:solidFill>
                  <a:srgbClr val="002060"/>
                </a:solidFill>
                <a:latin typeface="Times New Roman" panose="02020603050405020304" pitchFamily="18" charset="0"/>
                <a:cs typeface="Times New Roman" panose="02020603050405020304" pitchFamily="18" charset="0"/>
              </a:rPr>
              <a:t>Khoảng 4 triệu năm trước, qua quá trình tiến hoá, Vượn người đã thoát khỏi cuộc sống leo trèo, đi thẳng bằng hai chân, thể tích não lớn, biết ghè đẽo đá làm công cụ =&gt; Người tối cổ.</a:t>
            </a:r>
          </a:p>
          <a:p>
            <a:r>
              <a:rPr lang="x-none" sz="2400" dirty="0">
                <a:solidFill>
                  <a:srgbClr val="002060"/>
                </a:solidFill>
                <a:latin typeface="Times New Roman" panose="02020603050405020304" pitchFamily="18" charset="0"/>
                <a:cs typeface="Times New Roman" panose="02020603050405020304" pitchFamily="18" charset="0"/>
              </a:rPr>
              <a:t>-  Khoảng 150.000 năm trước, Người tinh khôn xuất hiện. Họ có bộ não lớn hơn, biết chế tạo công cụ tinh xảo, cấu tạo cơ thể cơ bản giống người ngày nay.</a:t>
            </a:r>
          </a:p>
        </p:txBody>
      </p:sp>
    </p:spTree>
    <p:extLst>
      <p:ext uri="{BB962C8B-B14F-4D97-AF65-F5344CB8AC3E}">
        <p14:creationId xmlns:p14="http://schemas.microsoft.com/office/powerpoint/2010/main" val="333891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arn(inVertical)">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6C503BC-5330-48A0-9187-7ACE33D33591}"/>
              </a:ext>
            </a:extLst>
          </p:cNvPr>
          <p:cNvSpPr/>
          <p:nvPr/>
        </p:nvSpPr>
        <p:spPr>
          <a:xfrm>
            <a:off x="642241" y="125533"/>
            <a:ext cx="8742218" cy="8035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vi-VN" sz="2800" b="1" dirty="0">
                <a:solidFill>
                  <a:srgbClr val="C00000"/>
                </a:solidFill>
                <a:latin typeface="Times New Roman" panose="02020603050405020304" pitchFamily="18" charset="0"/>
                <a:ea typeface="Times New Roman" panose="02020603050405020304" pitchFamily="18" charset="0"/>
              </a:rPr>
              <a:t>II. Dấu tích của Người tối cổ ở Đông Nam Á</a:t>
            </a:r>
            <a:endParaRPr lang="vi-VN" sz="2800" dirty="0">
              <a:solidFill>
                <a:srgbClr val="C00000"/>
              </a:solidFill>
            </a:endParaRPr>
          </a:p>
        </p:txBody>
      </p:sp>
      <p:sp>
        <p:nvSpPr>
          <p:cNvPr id="3" name="TextBox 2">
            <a:extLst>
              <a:ext uri="{FF2B5EF4-FFF2-40B4-BE49-F238E27FC236}">
                <a16:creationId xmlns="" xmlns:a16="http://schemas.microsoft.com/office/drawing/2014/main" id="{554875E8-AE97-4944-8DA9-BB2E8AD748B6}"/>
              </a:ext>
            </a:extLst>
          </p:cNvPr>
          <p:cNvSpPr txBox="1"/>
          <p:nvPr/>
        </p:nvSpPr>
        <p:spPr>
          <a:xfrm>
            <a:off x="1067798" y="1142733"/>
            <a:ext cx="3329023" cy="523220"/>
          </a:xfrm>
          <a:prstGeom prst="rect">
            <a:avLst/>
          </a:prstGeom>
          <a:noFill/>
        </p:spPr>
        <p:txBody>
          <a:bodyPr wrap="square" rtlCol="0">
            <a:spAutoFit/>
          </a:bodyPr>
          <a:lstStyle/>
          <a:p>
            <a:r>
              <a:rPr lang="vi-VN" sz="2800" b="1" u="sng" dirty="0">
                <a:solidFill>
                  <a:srgbClr val="C00000"/>
                </a:solidFill>
                <a:latin typeface="Times New Roman" panose="02020603050405020304" pitchFamily="18" charset="0"/>
                <a:cs typeface="Times New Roman" panose="02020603050405020304" pitchFamily="18" charset="0"/>
              </a:rPr>
              <a:t>Câu hỏi thảo luận:</a:t>
            </a:r>
          </a:p>
        </p:txBody>
      </p:sp>
      <p:grpSp>
        <p:nvGrpSpPr>
          <p:cNvPr id="24" name="Group 23">
            <a:extLst>
              <a:ext uri="{FF2B5EF4-FFF2-40B4-BE49-F238E27FC236}">
                <a16:creationId xmlns="" xmlns:a16="http://schemas.microsoft.com/office/drawing/2014/main" id="{8800E50E-1437-4B42-B747-E672EC68BBB5}"/>
              </a:ext>
            </a:extLst>
          </p:cNvPr>
          <p:cNvGrpSpPr/>
          <p:nvPr/>
        </p:nvGrpSpPr>
        <p:grpSpPr>
          <a:xfrm>
            <a:off x="422858" y="1878115"/>
            <a:ext cx="10778836" cy="4355230"/>
            <a:chOff x="443346" y="2100987"/>
            <a:chExt cx="10778836" cy="4355230"/>
          </a:xfrm>
        </p:grpSpPr>
        <p:sp>
          <p:nvSpPr>
            <p:cNvPr id="11" name="Rectangle 10">
              <a:extLst>
                <a:ext uri="{FF2B5EF4-FFF2-40B4-BE49-F238E27FC236}">
                  <a16:creationId xmlns="" xmlns:a16="http://schemas.microsoft.com/office/drawing/2014/main" id="{DE8C5E4D-4671-415D-A91D-05CE5A4858A7}"/>
                </a:ext>
              </a:extLst>
            </p:cNvPr>
            <p:cNvSpPr/>
            <p:nvPr/>
          </p:nvSpPr>
          <p:spPr>
            <a:xfrm>
              <a:off x="443346" y="2854424"/>
              <a:ext cx="10778836" cy="1286355"/>
            </a:xfrm>
            <a:prstGeom prst="rect">
              <a:avLst/>
            </a:prstGeom>
          </p:spPr>
          <p:style>
            <a:lnRef idx="2">
              <a:schemeClr val="accent1"/>
            </a:lnRef>
            <a:fillRef idx="1">
              <a:schemeClr val="lt1"/>
            </a:fillRef>
            <a:effectRef idx="0">
              <a:schemeClr val="accent1"/>
            </a:effectRef>
            <a:fontRef idx="minor">
              <a:schemeClr val="dk1"/>
            </a:fontRef>
          </p:style>
        </p:sp>
        <p:sp>
          <p:nvSpPr>
            <p:cNvPr id="12" name="Freeform: Shape 11">
              <a:extLst>
                <a:ext uri="{FF2B5EF4-FFF2-40B4-BE49-F238E27FC236}">
                  <a16:creationId xmlns="" xmlns:a16="http://schemas.microsoft.com/office/drawing/2014/main" id="{730CBE5E-8152-469A-ACF7-7787F6A776BB}"/>
                </a:ext>
              </a:extLst>
            </p:cNvPr>
            <p:cNvSpPr/>
            <p:nvPr/>
          </p:nvSpPr>
          <p:spPr>
            <a:xfrm>
              <a:off x="982288" y="2100987"/>
              <a:ext cx="9737700" cy="2009473"/>
            </a:xfrm>
            <a:custGeom>
              <a:avLst/>
              <a:gdLst>
                <a:gd name="connsiteX0" fmla="*/ 0 w 5689600"/>
                <a:gd name="connsiteY0" fmla="*/ 201724 h 1210320"/>
                <a:gd name="connsiteX1" fmla="*/ 201724 w 5689600"/>
                <a:gd name="connsiteY1" fmla="*/ 0 h 1210320"/>
                <a:gd name="connsiteX2" fmla="*/ 5487876 w 5689600"/>
                <a:gd name="connsiteY2" fmla="*/ 0 h 1210320"/>
                <a:gd name="connsiteX3" fmla="*/ 5689600 w 5689600"/>
                <a:gd name="connsiteY3" fmla="*/ 201724 h 1210320"/>
                <a:gd name="connsiteX4" fmla="*/ 5689600 w 5689600"/>
                <a:gd name="connsiteY4" fmla="*/ 1008596 h 1210320"/>
                <a:gd name="connsiteX5" fmla="*/ 5487876 w 5689600"/>
                <a:gd name="connsiteY5" fmla="*/ 1210320 h 1210320"/>
                <a:gd name="connsiteX6" fmla="*/ 201724 w 5689600"/>
                <a:gd name="connsiteY6" fmla="*/ 1210320 h 1210320"/>
                <a:gd name="connsiteX7" fmla="*/ 0 w 5689600"/>
                <a:gd name="connsiteY7" fmla="*/ 1008596 h 1210320"/>
                <a:gd name="connsiteX8" fmla="*/ 0 w 5689600"/>
                <a:gd name="connsiteY8" fmla="*/ 201724 h 1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1210320">
                  <a:moveTo>
                    <a:pt x="0" y="201724"/>
                  </a:moveTo>
                  <a:cubicBezTo>
                    <a:pt x="0" y="90315"/>
                    <a:pt x="90315" y="0"/>
                    <a:pt x="201724" y="0"/>
                  </a:cubicBezTo>
                  <a:lnTo>
                    <a:pt x="5487876" y="0"/>
                  </a:lnTo>
                  <a:cubicBezTo>
                    <a:pt x="5599285" y="0"/>
                    <a:pt x="5689600" y="90315"/>
                    <a:pt x="5689600" y="201724"/>
                  </a:cubicBezTo>
                  <a:lnTo>
                    <a:pt x="5689600" y="1008596"/>
                  </a:lnTo>
                  <a:cubicBezTo>
                    <a:pt x="5689600" y="1120005"/>
                    <a:pt x="5599285" y="1210320"/>
                    <a:pt x="5487876" y="1210320"/>
                  </a:cubicBezTo>
                  <a:lnTo>
                    <a:pt x="201724" y="1210320"/>
                  </a:lnTo>
                  <a:cubicBezTo>
                    <a:pt x="90315" y="1210320"/>
                    <a:pt x="0" y="1120005"/>
                    <a:pt x="0" y="1008596"/>
                  </a:cubicBezTo>
                  <a:lnTo>
                    <a:pt x="0" y="201724"/>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74136" tIns="59083" rIns="274136" bIns="59083" numCol="1" spcCol="1270" anchor="ctr" anchorCtr="0">
              <a:noAutofit/>
            </a:bodyPr>
            <a:lstStyle/>
            <a:p>
              <a:pPr marL="0" lvl="0" indent="0" algn="l" defTabSz="1822450">
                <a:lnSpc>
                  <a:spcPct val="90000"/>
                </a:lnSpc>
                <a:spcBef>
                  <a:spcPct val="0"/>
                </a:spcBef>
                <a:spcAft>
                  <a:spcPct val="35000"/>
                </a:spcAft>
                <a:buNone/>
              </a:pPr>
              <a:endParaRPr lang="vi-VN" sz="4100" kern="1200">
                <a:solidFill>
                  <a:schemeClr val="accent6">
                    <a:lumMod val="50000"/>
                  </a:schemeClr>
                </a:solidFill>
              </a:endParaRPr>
            </a:p>
          </p:txBody>
        </p:sp>
        <p:sp>
          <p:nvSpPr>
            <p:cNvPr id="13" name="Rectangle 12">
              <a:extLst>
                <a:ext uri="{FF2B5EF4-FFF2-40B4-BE49-F238E27FC236}">
                  <a16:creationId xmlns="" xmlns:a16="http://schemas.microsoft.com/office/drawing/2014/main" id="{BFE6943E-F5C4-4238-8388-17E884FD20E3}"/>
                </a:ext>
              </a:extLst>
            </p:cNvPr>
            <p:cNvSpPr/>
            <p:nvPr/>
          </p:nvSpPr>
          <p:spPr>
            <a:xfrm>
              <a:off x="443346" y="5169862"/>
              <a:ext cx="10778836" cy="1286355"/>
            </a:xfrm>
            <a:prstGeom prst="rect">
              <a:avLst/>
            </a:prstGeom>
          </p:spPr>
          <p:style>
            <a:lnRef idx="2">
              <a:schemeClr val="accent1"/>
            </a:lnRef>
            <a:fillRef idx="1">
              <a:schemeClr val="lt1"/>
            </a:fillRef>
            <a:effectRef idx="0">
              <a:schemeClr val="accent1"/>
            </a:effectRef>
            <a:fontRef idx="minor">
              <a:schemeClr val="dk1"/>
            </a:fontRef>
          </p:style>
        </p:sp>
        <p:sp>
          <p:nvSpPr>
            <p:cNvPr id="14" name="Freeform: Shape 13">
              <a:extLst>
                <a:ext uri="{FF2B5EF4-FFF2-40B4-BE49-F238E27FC236}">
                  <a16:creationId xmlns="" xmlns:a16="http://schemas.microsoft.com/office/drawing/2014/main" id="{7FBFCAF1-29FC-476C-AE6D-87CE58C140F2}"/>
                </a:ext>
              </a:extLst>
            </p:cNvPr>
            <p:cNvSpPr/>
            <p:nvPr/>
          </p:nvSpPr>
          <p:spPr>
            <a:xfrm>
              <a:off x="982288" y="4416426"/>
              <a:ext cx="9873001" cy="1660836"/>
            </a:xfrm>
            <a:custGeom>
              <a:avLst/>
              <a:gdLst>
                <a:gd name="connsiteX0" fmla="*/ 0 w 5689600"/>
                <a:gd name="connsiteY0" fmla="*/ 201724 h 1210320"/>
                <a:gd name="connsiteX1" fmla="*/ 201724 w 5689600"/>
                <a:gd name="connsiteY1" fmla="*/ 0 h 1210320"/>
                <a:gd name="connsiteX2" fmla="*/ 5487876 w 5689600"/>
                <a:gd name="connsiteY2" fmla="*/ 0 h 1210320"/>
                <a:gd name="connsiteX3" fmla="*/ 5689600 w 5689600"/>
                <a:gd name="connsiteY3" fmla="*/ 201724 h 1210320"/>
                <a:gd name="connsiteX4" fmla="*/ 5689600 w 5689600"/>
                <a:gd name="connsiteY4" fmla="*/ 1008596 h 1210320"/>
                <a:gd name="connsiteX5" fmla="*/ 5487876 w 5689600"/>
                <a:gd name="connsiteY5" fmla="*/ 1210320 h 1210320"/>
                <a:gd name="connsiteX6" fmla="*/ 201724 w 5689600"/>
                <a:gd name="connsiteY6" fmla="*/ 1210320 h 1210320"/>
                <a:gd name="connsiteX7" fmla="*/ 0 w 5689600"/>
                <a:gd name="connsiteY7" fmla="*/ 1008596 h 1210320"/>
                <a:gd name="connsiteX8" fmla="*/ 0 w 5689600"/>
                <a:gd name="connsiteY8" fmla="*/ 201724 h 1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1210320">
                  <a:moveTo>
                    <a:pt x="0" y="201724"/>
                  </a:moveTo>
                  <a:cubicBezTo>
                    <a:pt x="0" y="90315"/>
                    <a:pt x="90315" y="0"/>
                    <a:pt x="201724" y="0"/>
                  </a:cubicBezTo>
                  <a:lnTo>
                    <a:pt x="5487876" y="0"/>
                  </a:lnTo>
                  <a:cubicBezTo>
                    <a:pt x="5599285" y="0"/>
                    <a:pt x="5689600" y="90315"/>
                    <a:pt x="5689600" y="201724"/>
                  </a:cubicBezTo>
                  <a:lnTo>
                    <a:pt x="5689600" y="1008596"/>
                  </a:lnTo>
                  <a:cubicBezTo>
                    <a:pt x="5689600" y="1120005"/>
                    <a:pt x="5599285" y="1210320"/>
                    <a:pt x="5487876" y="1210320"/>
                  </a:cubicBezTo>
                  <a:lnTo>
                    <a:pt x="201724" y="1210320"/>
                  </a:lnTo>
                  <a:cubicBezTo>
                    <a:pt x="90315" y="1210320"/>
                    <a:pt x="0" y="1120005"/>
                    <a:pt x="0" y="1008596"/>
                  </a:cubicBezTo>
                  <a:lnTo>
                    <a:pt x="0" y="201724"/>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274136" tIns="59083" rIns="274136" bIns="59083" numCol="1" spcCol="1270" anchor="ctr" anchorCtr="0">
              <a:noAutofit/>
            </a:bodyPr>
            <a:lstStyle/>
            <a:p>
              <a:pPr marL="0" lvl="0" indent="0" algn="l" defTabSz="1822450">
                <a:lnSpc>
                  <a:spcPct val="90000"/>
                </a:lnSpc>
                <a:spcBef>
                  <a:spcPct val="0"/>
                </a:spcBef>
                <a:spcAft>
                  <a:spcPct val="35000"/>
                </a:spcAft>
                <a:buNone/>
              </a:pPr>
              <a:endParaRPr lang="vi-VN" sz="4100" kern="1200"/>
            </a:p>
          </p:txBody>
        </p:sp>
        <p:sp>
          <p:nvSpPr>
            <p:cNvPr id="19" name="TextBox 18">
              <a:extLst>
                <a:ext uri="{FF2B5EF4-FFF2-40B4-BE49-F238E27FC236}">
                  <a16:creationId xmlns="" xmlns:a16="http://schemas.microsoft.com/office/drawing/2014/main" id="{65AA7B2D-75B2-4F15-8056-967C4468BBE8}"/>
                </a:ext>
              </a:extLst>
            </p:cNvPr>
            <p:cNvSpPr txBox="1"/>
            <p:nvPr/>
          </p:nvSpPr>
          <p:spPr>
            <a:xfrm>
              <a:off x="1261096" y="2214557"/>
              <a:ext cx="8905043" cy="1435842"/>
            </a:xfrm>
            <a:prstGeom prst="rect">
              <a:avLst/>
            </a:prstGeom>
            <a:noFill/>
          </p:spPr>
          <p:txBody>
            <a:bodyPr wrap="square">
              <a:spAutoFit/>
            </a:bodyPr>
            <a:lstStyle/>
            <a:p>
              <a:pPr algn="just">
                <a:lnSpc>
                  <a:spcPct val="115000"/>
                </a:lnSpc>
              </a:pPr>
              <a:r>
                <a:rPr lang="vi-VN" sz="2600" u="sng" dirty="0" smtClean="0">
                  <a:solidFill>
                    <a:srgbClr val="7030A0"/>
                  </a:solidFill>
                  <a:latin typeface="Times New Roman" panose="02020603050405020304" pitchFamily="18" charset="0"/>
                  <a:ea typeface="Times New Roman" panose="02020603050405020304" pitchFamily="18" charset="0"/>
                </a:rPr>
                <a:t>Nhiệm </a:t>
              </a:r>
              <a:r>
                <a:rPr lang="vi-VN" sz="2600" u="sng" dirty="0">
                  <a:solidFill>
                    <a:srgbClr val="7030A0"/>
                  </a:solidFill>
                  <a:latin typeface="Times New Roman" panose="02020603050405020304" pitchFamily="18" charset="0"/>
                  <a:ea typeface="Times New Roman" panose="02020603050405020304" pitchFamily="18" charset="0"/>
                </a:rPr>
                <a:t>vụ 1:</a:t>
              </a:r>
              <a:r>
                <a:rPr lang="vi-VN" sz="2600" dirty="0">
                  <a:solidFill>
                    <a:srgbClr val="7030A0"/>
                  </a:solidFill>
                  <a:latin typeface="Times New Roman" panose="02020603050405020304" pitchFamily="18" charset="0"/>
                  <a:ea typeface="Times New Roman" panose="02020603050405020304" pitchFamily="18" charset="0"/>
                </a:rPr>
                <a:t>Quan sát lược đồ H3.5, em hãy kể tên những dấu tích của Người tối cổ ở Đông nam Á, để chứng minh: “ </a:t>
              </a:r>
              <a:r>
                <a:rPr lang="vi-VN" sz="2600" dirty="0" smtClean="0">
                  <a:solidFill>
                    <a:srgbClr val="7030A0"/>
                  </a:solidFill>
                  <a:latin typeface="Times New Roman" panose="02020603050405020304" pitchFamily="18" charset="0"/>
                  <a:ea typeface="Times New Roman" panose="02020603050405020304" pitchFamily="18" charset="0"/>
                </a:rPr>
                <a:t>Đ</a:t>
              </a:r>
              <a:r>
                <a:rPr lang="en-US" sz="2600" dirty="0" err="1" smtClean="0">
                  <a:solidFill>
                    <a:srgbClr val="7030A0"/>
                  </a:solidFill>
                  <a:latin typeface="Times New Roman" panose="02020603050405020304" pitchFamily="18" charset="0"/>
                  <a:ea typeface="Times New Roman" panose="02020603050405020304" pitchFamily="18" charset="0"/>
                </a:rPr>
                <a:t>ông</a:t>
              </a:r>
              <a:r>
                <a:rPr lang="en-US" sz="2600" dirty="0" smtClean="0">
                  <a:solidFill>
                    <a:srgbClr val="7030A0"/>
                  </a:solidFill>
                  <a:latin typeface="Times New Roman" panose="02020603050405020304" pitchFamily="18" charset="0"/>
                  <a:ea typeface="Times New Roman" panose="02020603050405020304" pitchFamily="18" charset="0"/>
                </a:rPr>
                <a:t> Nam Á</a:t>
              </a:r>
              <a:r>
                <a:rPr lang="vi-VN" sz="2600" dirty="0" smtClean="0">
                  <a:solidFill>
                    <a:srgbClr val="7030A0"/>
                  </a:solidFill>
                  <a:latin typeface="Times New Roman" panose="02020603050405020304" pitchFamily="18" charset="0"/>
                  <a:ea typeface="Times New Roman" panose="02020603050405020304" pitchFamily="18" charset="0"/>
                </a:rPr>
                <a:t> </a:t>
              </a:r>
              <a:r>
                <a:rPr lang="vi-VN" sz="2600" dirty="0">
                  <a:solidFill>
                    <a:srgbClr val="7030A0"/>
                  </a:solidFill>
                  <a:latin typeface="Times New Roman" panose="02020603050405020304" pitchFamily="18" charset="0"/>
                  <a:ea typeface="Times New Roman" panose="02020603050405020304" pitchFamily="18" charset="0"/>
                </a:rPr>
                <a:t>là một trong những chiếc nôi của loài người”</a:t>
              </a:r>
            </a:p>
          </p:txBody>
        </p:sp>
        <p:sp>
          <p:nvSpPr>
            <p:cNvPr id="21" name="TextBox 20">
              <a:extLst>
                <a:ext uri="{FF2B5EF4-FFF2-40B4-BE49-F238E27FC236}">
                  <a16:creationId xmlns="" xmlns:a16="http://schemas.microsoft.com/office/drawing/2014/main" id="{FE2D6018-8B4F-45AB-AE08-C44A06EDD1F1}"/>
                </a:ext>
              </a:extLst>
            </p:cNvPr>
            <p:cNvSpPr txBox="1"/>
            <p:nvPr/>
          </p:nvSpPr>
          <p:spPr>
            <a:xfrm>
              <a:off x="1281292" y="4551289"/>
              <a:ext cx="9383277" cy="975716"/>
            </a:xfrm>
            <a:prstGeom prst="rect">
              <a:avLst/>
            </a:prstGeom>
            <a:noFill/>
          </p:spPr>
          <p:txBody>
            <a:bodyPr wrap="square">
              <a:spAutoFit/>
            </a:bodyPr>
            <a:lstStyle/>
            <a:p>
              <a:pPr>
                <a:lnSpc>
                  <a:spcPct val="115000"/>
                </a:lnSpc>
              </a:pPr>
              <a:r>
                <a:rPr lang="vi-VN" sz="2600" b="1" i="1" u="sng" dirty="0" smtClean="0">
                  <a:solidFill>
                    <a:srgbClr val="7030A0"/>
                  </a:solidFill>
                  <a:latin typeface="Times New Roman" panose="02020603050405020304" pitchFamily="18" charset="0"/>
                  <a:ea typeface="Times New Roman" panose="02020603050405020304" pitchFamily="18" charset="0"/>
                </a:rPr>
                <a:t>Nhiệm </a:t>
              </a:r>
              <a:r>
                <a:rPr lang="vi-VN" sz="2600" b="1" i="1" u="sng" dirty="0">
                  <a:solidFill>
                    <a:srgbClr val="7030A0"/>
                  </a:solidFill>
                  <a:latin typeface="Times New Roman" panose="02020603050405020304" pitchFamily="18" charset="0"/>
                  <a:ea typeface="Times New Roman" panose="02020603050405020304" pitchFamily="18" charset="0"/>
                </a:rPr>
                <a:t>vụ 2</a:t>
              </a:r>
              <a:r>
                <a:rPr lang="vi-VN" sz="2600" b="1" i="1" dirty="0">
                  <a:solidFill>
                    <a:srgbClr val="7030A0"/>
                  </a:solidFill>
                  <a:latin typeface="Times New Roman" panose="02020603050405020304" pitchFamily="18" charset="0"/>
                  <a:ea typeface="Times New Roman" panose="02020603050405020304" pitchFamily="18" charset="0"/>
                </a:rPr>
                <a:t>:  Nêu nhận xét phạm vi phân bổ dấu tích Người Tối Cổ ở Việt Nam?</a:t>
              </a:r>
              <a:endParaRPr lang="vi-VN" sz="2600" dirty="0">
                <a:solidFill>
                  <a:srgbClr val="7030A0"/>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04238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008BC9A8-372F-42D8-80C6-A770C1918A65}"/>
              </a:ext>
            </a:extLst>
          </p:cNvPr>
          <p:cNvSpPr/>
          <p:nvPr/>
        </p:nvSpPr>
        <p:spPr>
          <a:xfrm>
            <a:off x="865569" y="40428"/>
            <a:ext cx="8742218" cy="8035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vi-VN" sz="2800" b="1" dirty="0">
                <a:solidFill>
                  <a:srgbClr val="C00000"/>
                </a:solidFill>
                <a:latin typeface="Times New Roman" panose="02020603050405020304" pitchFamily="18" charset="0"/>
                <a:ea typeface="Times New Roman" panose="02020603050405020304" pitchFamily="18" charset="0"/>
              </a:rPr>
              <a:t>II. Dấu tích của Người tối cổ ở Đông Nam Á.</a:t>
            </a:r>
            <a:endParaRPr lang="vi-VN" sz="2800" dirty="0">
              <a:solidFill>
                <a:srgbClr val="C00000"/>
              </a:solidFill>
            </a:endParaRPr>
          </a:p>
        </p:txBody>
      </p:sp>
      <p:pic>
        <p:nvPicPr>
          <p:cNvPr id="6" name="Picture 5">
            <a:extLst>
              <a:ext uri="{FF2B5EF4-FFF2-40B4-BE49-F238E27FC236}">
                <a16:creationId xmlns="" xmlns:a16="http://schemas.microsoft.com/office/drawing/2014/main" id="{4AA8BF2F-32CC-40F5-A359-767AE690E906}"/>
              </a:ext>
            </a:extLst>
          </p:cNvPr>
          <p:cNvPicPr/>
          <p:nvPr/>
        </p:nvPicPr>
        <p:blipFill>
          <a:blip r:embed="rId2">
            <a:extLst>
              <a:ext uri="{28A0092B-C50C-407E-A947-70E740481C1C}">
                <a14:useLocalDpi xmlns:a14="http://schemas.microsoft.com/office/drawing/2010/main" val="0"/>
              </a:ext>
            </a:extLst>
          </a:blip>
          <a:stretch>
            <a:fillRect/>
          </a:stretch>
        </p:blipFill>
        <p:spPr>
          <a:xfrm>
            <a:off x="7536873" y="974361"/>
            <a:ext cx="4738255" cy="5204766"/>
          </a:xfrm>
          <a:prstGeom prst="rect">
            <a:avLst/>
          </a:prstGeom>
        </p:spPr>
      </p:pic>
      <p:pic>
        <p:nvPicPr>
          <p:cNvPr id="7" name="image105.png">
            <a:extLst>
              <a:ext uri="{FF2B5EF4-FFF2-40B4-BE49-F238E27FC236}">
                <a16:creationId xmlns="" xmlns:a16="http://schemas.microsoft.com/office/drawing/2014/main" id="{8A14E3FE-32ED-4B62-A78C-F3BEC31F5C39}"/>
              </a:ext>
            </a:extLst>
          </p:cNvPr>
          <p:cNvPicPr/>
          <p:nvPr/>
        </p:nvPicPr>
        <p:blipFill>
          <a:blip r:embed="rId3"/>
          <a:srcRect/>
          <a:stretch>
            <a:fillRect/>
          </a:stretch>
        </p:blipFill>
        <p:spPr>
          <a:xfrm>
            <a:off x="55420" y="974361"/>
            <a:ext cx="7481453" cy="5441429"/>
          </a:xfrm>
          <a:prstGeom prst="rect">
            <a:avLst/>
          </a:prstGeom>
          <a:ln/>
        </p:spPr>
      </p:pic>
      <p:sp>
        <p:nvSpPr>
          <p:cNvPr id="3" name="TextBox 2">
            <a:extLst>
              <a:ext uri="{FF2B5EF4-FFF2-40B4-BE49-F238E27FC236}">
                <a16:creationId xmlns="" xmlns:a16="http://schemas.microsoft.com/office/drawing/2014/main" id="{B72F271F-CFAD-F24C-8769-4D0366B127AB}"/>
              </a:ext>
            </a:extLst>
          </p:cNvPr>
          <p:cNvSpPr txBox="1"/>
          <p:nvPr/>
        </p:nvSpPr>
        <p:spPr>
          <a:xfrm>
            <a:off x="7799096" y="6194949"/>
            <a:ext cx="4143860" cy="369332"/>
          </a:xfrm>
          <a:prstGeom prst="rect">
            <a:avLst/>
          </a:prstGeom>
          <a:noFill/>
        </p:spPr>
        <p:txBody>
          <a:bodyPr wrap="square" rtlCol="0">
            <a:spAutoFit/>
          </a:bodyPr>
          <a:lstStyle/>
          <a:p>
            <a:r>
              <a:rPr lang="x-none" dirty="0">
                <a:solidFill>
                  <a:schemeClr val="accent2"/>
                </a:solidFill>
              </a:rPr>
              <a:t>H 3.4 : </a:t>
            </a:r>
            <a:r>
              <a:rPr lang="x-none" dirty="0"/>
              <a:t>Công cụ đá thô sơ của Người tối cổ</a:t>
            </a:r>
          </a:p>
        </p:txBody>
      </p:sp>
    </p:spTree>
    <p:extLst>
      <p:ext uri="{BB962C8B-B14F-4D97-AF65-F5344CB8AC3E}">
        <p14:creationId xmlns:p14="http://schemas.microsoft.com/office/powerpoint/2010/main" val="98656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008BC9A8-372F-42D8-80C6-A770C1918A65}"/>
              </a:ext>
            </a:extLst>
          </p:cNvPr>
          <p:cNvSpPr/>
          <p:nvPr/>
        </p:nvSpPr>
        <p:spPr>
          <a:xfrm>
            <a:off x="484233" y="324334"/>
            <a:ext cx="8742218" cy="8035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vi-VN" sz="2800" b="1" dirty="0">
                <a:solidFill>
                  <a:srgbClr val="C00000"/>
                </a:solidFill>
                <a:latin typeface="Times New Roman" panose="02020603050405020304" pitchFamily="18" charset="0"/>
                <a:ea typeface="Times New Roman" panose="02020603050405020304" pitchFamily="18" charset="0"/>
              </a:rPr>
              <a:t>II. Dấu tích của Người tối cổ ở Đông Nam Á.</a:t>
            </a:r>
            <a:endParaRPr lang="vi-VN" sz="2800" dirty="0">
              <a:solidFill>
                <a:srgbClr val="C00000"/>
              </a:solidFill>
            </a:endParaRPr>
          </a:p>
        </p:txBody>
      </p:sp>
      <p:sp>
        <p:nvSpPr>
          <p:cNvPr id="3" name="TextBox 2">
            <a:extLst>
              <a:ext uri="{FF2B5EF4-FFF2-40B4-BE49-F238E27FC236}">
                <a16:creationId xmlns="" xmlns:a16="http://schemas.microsoft.com/office/drawing/2014/main" id="{2AA29B14-DC64-644F-8FDE-E2DBC3DB9530}"/>
              </a:ext>
            </a:extLst>
          </p:cNvPr>
          <p:cNvSpPr txBox="1"/>
          <p:nvPr/>
        </p:nvSpPr>
        <p:spPr>
          <a:xfrm>
            <a:off x="651164" y="1614587"/>
            <a:ext cx="8575287" cy="5262979"/>
          </a:xfrm>
          <a:prstGeom prst="rect">
            <a:avLst/>
          </a:prstGeom>
          <a:noFill/>
        </p:spPr>
        <p:txBody>
          <a:bodyPr wrap="square" rtlCol="0">
            <a:spAutoFit/>
          </a:bodyPr>
          <a:lstStyle/>
          <a:p>
            <a:r>
              <a:rPr lang="x-none" sz="2400" b="1" u="sng" dirty="0">
                <a:solidFill>
                  <a:schemeClr val="accent1"/>
                </a:solidFill>
                <a:latin typeface="Times New Roman" panose="02020603050405020304" pitchFamily="18" charset="0"/>
                <a:cs typeface="Times New Roman" panose="02020603050405020304" pitchFamily="18" charset="0"/>
              </a:rPr>
              <a:t>Sản phẩm gợi ý:</a:t>
            </a:r>
          </a:p>
          <a:p>
            <a:r>
              <a:rPr lang="x-none" sz="2400" i="1" u="sng" dirty="0">
                <a:latin typeface="Times New Roman" panose="02020603050405020304" pitchFamily="18" charset="0"/>
                <a:cs typeface="Times New Roman" panose="02020603050405020304" pitchFamily="18" charset="0"/>
              </a:rPr>
              <a:t>Nhiệm vụ 1</a:t>
            </a:r>
            <a:r>
              <a:rPr lang="x-none" sz="2400" dirty="0">
                <a:latin typeface="Times New Roman" panose="02020603050405020304" pitchFamily="18" charset="0"/>
                <a:cs typeface="Times New Roman" panose="02020603050405020304" pitchFamily="18" charset="0"/>
              </a:rPr>
              <a:t>:</a:t>
            </a:r>
          </a:p>
          <a:p>
            <a:r>
              <a:rPr lang="x-none" sz="2400" dirty="0">
                <a:latin typeface="Times New Roman" panose="02020603050405020304" pitchFamily="18" charset="0"/>
                <a:cs typeface="Times New Roman" panose="02020603050405020304" pitchFamily="18" charset="0"/>
              </a:rPr>
              <a:t>Việt Nam: Núi Đọ, An Khê, Xuân Lộc, Thẩm Khuyên, Thẩm Hai.</a:t>
            </a:r>
          </a:p>
          <a:p>
            <a:r>
              <a:rPr lang="x-none" sz="2400" dirty="0">
                <a:latin typeface="Times New Roman" panose="02020603050405020304" pitchFamily="18" charset="0"/>
                <a:cs typeface="Times New Roman" panose="02020603050405020304" pitchFamily="18" charset="0"/>
              </a:rPr>
              <a:t>Thái Lan: Tham Lod.</a:t>
            </a:r>
          </a:p>
          <a:p>
            <a:r>
              <a:rPr lang="x-none" sz="2400" dirty="0">
                <a:latin typeface="Times New Roman" panose="02020603050405020304" pitchFamily="18" charset="0"/>
                <a:cs typeface="Times New Roman" panose="02020603050405020304" pitchFamily="18" charset="0"/>
              </a:rPr>
              <a:t>Myanmar: podaung.</a:t>
            </a:r>
          </a:p>
          <a:p>
            <a:r>
              <a:rPr lang="x-none" sz="2400" dirty="0">
                <a:latin typeface="Times New Roman" panose="02020603050405020304" pitchFamily="18" charset="0"/>
                <a:cs typeface="Times New Roman" panose="02020603050405020304" pitchFamily="18" charset="0"/>
              </a:rPr>
              <a:t>Philippines: Ta Bon.</a:t>
            </a:r>
          </a:p>
          <a:p>
            <a:r>
              <a:rPr lang="x-none" sz="2400" dirty="0">
                <a:latin typeface="Times New Roman" panose="02020603050405020304" pitchFamily="18" charset="0"/>
                <a:cs typeface="Times New Roman" panose="02020603050405020304" pitchFamily="18" charset="0"/>
              </a:rPr>
              <a:t>Indonesia:Trinin, Liang Bua.</a:t>
            </a:r>
          </a:p>
          <a:p>
            <a:r>
              <a:rPr lang="x-none" sz="2400" dirty="0">
                <a:latin typeface="Times New Roman" panose="02020603050405020304" pitchFamily="18" charset="0"/>
                <a:cs typeface="Times New Roman" panose="02020603050405020304" pitchFamily="18" charset="0"/>
              </a:rPr>
              <a:t>Malaysia: Nia</a:t>
            </a:r>
          </a:p>
          <a:p>
            <a:r>
              <a:rPr lang="x-none" sz="2400" i="1" u="sng" dirty="0">
                <a:latin typeface="Times New Roman" panose="02020603050405020304" pitchFamily="18" charset="0"/>
                <a:cs typeface="Times New Roman" panose="02020603050405020304" pitchFamily="18" charset="0"/>
              </a:rPr>
              <a:t>Nhiệm vụ 2:</a:t>
            </a:r>
            <a:r>
              <a:rPr lang="x-none" sz="2400" dirty="0">
                <a:latin typeface="Times New Roman" panose="02020603050405020304" pitchFamily="18" charset="0"/>
                <a:cs typeface="Times New Roman" panose="02020603050405020304" pitchFamily="18" charset="0"/>
              </a:rPr>
              <a:t> Dấu tích của người tối cổ xuất hiện cả miền núi và đồng bằng trên lãnh thổ của Việt Nam ngày nay.</a:t>
            </a:r>
          </a:p>
          <a:p>
            <a:endParaRPr lang="x-none" sz="2400" dirty="0">
              <a:latin typeface="Times New Roman" panose="02020603050405020304" pitchFamily="18" charset="0"/>
              <a:cs typeface="Times New Roman" panose="02020603050405020304" pitchFamily="18" charset="0"/>
            </a:endParaRPr>
          </a:p>
          <a:p>
            <a:endParaRPr lang="x-none" sz="2400" dirty="0">
              <a:latin typeface="Times New Roman" panose="02020603050405020304" pitchFamily="18" charset="0"/>
              <a:cs typeface="Times New Roman" panose="02020603050405020304" pitchFamily="18" charset="0"/>
            </a:endParaRPr>
          </a:p>
          <a:p>
            <a:r>
              <a:rPr lang="x-none" sz="2400" dirty="0">
                <a:latin typeface="Times New Roman" panose="02020603050405020304" pitchFamily="18" charset="0"/>
                <a:cs typeface="Times New Roman" panose="02020603050405020304" pitchFamily="18" charset="0"/>
              </a:rPr>
              <a:t> </a:t>
            </a:r>
          </a:p>
          <a:p>
            <a:endParaRPr lang="x-none" sz="2400" b="1" u="sng"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718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8" dur="500"/>
                                        <p:tgtEl>
                                          <p:spTgt spid="3">
                                            <p:txEl>
                                              <p:pRg st="7" end="7"/>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008BC9A8-372F-42D8-80C6-A770C1918A65}"/>
              </a:ext>
            </a:extLst>
          </p:cNvPr>
          <p:cNvSpPr/>
          <p:nvPr/>
        </p:nvSpPr>
        <p:spPr>
          <a:xfrm>
            <a:off x="725166" y="210859"/>
            <a:ext cx="8742218" cy="8035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vi-VN" sz="2800" b="1" dirty="0">
                <a:solidFill>
                  <a:srgbClr val="C00000"/>
                </a:solidFill>
                <a:latin typeface="Times New Roman" panose="02020603050405020304" pitchFamily="18" charset="0"/>
                <a:ea typeface="Times New Roman" panose="02020603050405020304" pitchFamily="18" charset="0"/>
              </a:rPr>
              <a:t>II. Dấu tích của Người tối cổ ở Đông Nam Á</a:t>
            </a:r>
            <a:endParaRPr lang="vi-VN" sz="2800" dirty="0">
              <a:solidFill>
                <a:srgbClr val="C00000"/>
              </a:solidFill>
            </a:endParaRPr>
          </a:p>
        </p:txBody>
      </p:sp>
      <p:sp>
        <p:nvSpPr>
          <p:cNvPr id="3" name="TextBox 2">
            <a:extLst>
              <a:ext uri="{FF2B5EF4-FFF2-40B4-BE49-F238E27FC236}">
                <a16:creationId xmlns="" xmlns:a16="http://schemas.microsoft.com/office/drawing/2014/main" id="{2AA29B14-DC64-644F-8FDE-E2DBC3DB9530}"/>
              </a:ext>
            </a:extLst>
          </p:cNvPr>
          <p:cNvSpPr txBox="1"/>
          <p:nvPr/>
        </p:nvSpPr>
        <p:spPr>
          <a:xfrm>
            <a:off x="892097" y="1471961"/>
            <a:ext cx="8575287" cy="1569660"/>
          </a:xfrm>
          <a:prstGeom prst="rect">
            <a:avLst/>
          </a:prstGeom>
          <a:noFill/>
        </p:spPr>
        <p:txBody>
          <a:bodyPr wrap="square" rtlCol="0">
            <a:spAutoFit/>
          </a:bodyPr>
          <a:lstStyle/>
          <a:p>
            <a:endParaRPr lang="x-none" sz="2400" dirty="0">
              <a:latin typeface="Times New Roman" panose="02020603050405020304" pitchFamily="18" charset="0"/>
              <a:cs typeface="Times New Roman" panose="02020603050405020304" pitchFamily="18" charset="0"/>
            </a:endParaRPr>
          </a:p>
          <a:p>
            <a:endParaRPr lang="x-none" sz="2400" dirty="0">
              <a:latin typeface="Times New Roman" panose="02020603050405020304" pitchFamily="18" charset="0"/>
              <a:cs typeface="Times New Roman" panose="02020603050405020304" pitchFamily="18" charset="0"/>
            </a:endParaRPr>
          </a:p>
          <a:p>
            <a:r>
              <a:rPr lang="x-none" sz="2400" dirty="0">
                <a:latin typeface="Times New Roman" panose="02020603050405020304" pitchFamily="18" charset="0"/>
                <a:cs typeface="Times New Roman" panose="02020603050405020304" pitchFamily="18" charset="0"/>
              </a:rPr>
              <a:t> </a:t>
            </a:r>
          </a:p>
          <a:p>
            <a:endParaRPr lang="x-none" sz="2400" b="1" u="sng" dirty="0">
              <a:solidFill>
                <a:schemeClr val="accent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FF4853AB-43AA-F04D-92BA-EBC347720F0B}"/>
              </a:ext>
            </a:extLst>
          </p:cNvPr>
          <p:cNvSpPr txBox="1"/>
          <p:nvPr/>
        </p:nvSpPr>
        <p:spPr>
          <a:xfrm>
            <a:off x="1315844" y="1583473"/>
            <a:ext cx="8229600" cy="1938992"/>
          </a:xfrm>
          <a:prstGeom prst="rect">
            <a:avLst/>
          </a:prstGeom>
          <a:noFill/>
        </p:spPr>
        <p:txBody>
          <a:bodyPr wrap="square" rtlCol="0">
            <a:spAutoFit/>
          </a:bodyPr>
          <a:lstStyle/>
          <a:p>
            <a:pPr marL="285750" indent="-285750">
              <a:buFontTx/>
              <a:buChar char="-"/>
            </a:pPr>
            <a:r>
              <a:rPr lang="x-none" sz="2400" dirty="0">
                <a:solidFill>
                  <a:srgbClr val="002060"/>
                </a:solidFill>
                <a:latin typeface="Times New Roman" panose="02020603050405020304" pitchFamily="18" charset="0"/>
                <a:cs typeface="Times New Roman" panose="02020603050405020304" pitchFamily="18" charset="0"/>
              </a:rPr>
              <a:t>Người tối cổ xuất hiện khá sớm ở Đông Nam Á. Hoá thạch </a:t>
            </a:r>
            <a:r>
              <a:rPr lang="x-none" sz="2400" dirty="0" smtClean="0">
                <a:solidFill>
                  <a:srgbClr val="002060"/>
                </a:solidFill>
                <a:latin typeface="Times New Roman" panose="02020603050405020304" pitchFamily="18" charset="0"/>
                <a:cs typeface="Times New Roman" panose="02020603050405020304" pitchFamily="18" charset="0"/>
              </a:rPr>
              <a:t>đ</a:t>
            </a:r>
            <a:r>
              <a:rPr lang="en-US" sz="2400" dirty="0" smtClean="0">
                <a:solidFill>
                  <a:srgbClr val="002060"/>
                </a:solidFill>
                <a:latin typeface="Times New Roman" panose="02020603050405020304" pitchFamily="18" charset="0"/>
                <a:cs typeface="Times New Roman" panose="02020603050405020304" pitchFamily="18" charset="0"/>
              </a:rPr>
              <a:t>ầ</a:t>
            </a:r>
            <a:r>
              <a:rPr lang="x-none" sz="2400" dirty="0" smtClean="0">
                <a:solidFill>
                  <a:srgbClr val="002060"/>
                </a:solidFill>
                <a:latin typeface="Times New Roman" panose="02020603050405020304" pitchFamily="18" charset="0"/>
                <a:cs typeface="Times New Roman" panose="02020603050405020304" pitchFamily="18" charset="0"/>
              </a:rPr>
              <a:t>u </a:t>
            </a:r>
            <a:r>
              <a:rPr lang="x-none" sz="2400" dirty="0">
                <a:solidFill>
                  <a:srgbClr val="002060"/>
                </a:solidFill>
                <a:latin typeface="Times New Roman" panose="02020603050405020304" pitchFamily="18" charset="0"/>
                <a:cs typeface="Times New Roman" panose="02020603050405020304" pitchFamily="18" charset="0"/>
              </a:rPr>
              <a:t>tiên được tìm thấy trên đảo Gia-va ( Indonesia).</a:t>
            </a:r>
          </a:p>
          <a:p>
            <a:r>
              <a:rPr lang="x-none" sz="2400" dirty="0">
                <a:solidFill>
                  <a:srgbClr val="002060"/>
                </a:solidFill>
                <a:latin typeface="Times New Roman" panose="02020603050405020304" pitchFamily="18" charset="0"/>
                <a:cs typeface="Times New Roman" panose="02020603050405020304" pitchFamily="18" charset="0"/>
              </a:rPr>
              <a:t>-    N</a:t>
            </a:r>
            <a:r>
              <a:rPr lang="en-US" sz="2400" dirty="0">
                <a:solidFill>
                  <a:srgbClr val="002060"/>
                </a:solidFill>
                <a:latin typeface="Times New Roman" panose="02020603050405020304" pitchFamily="18" charset="0"/>
                <a:cs typeface="Times New Roman" panose="02020603050405020304" pitchFamily="18" charset="0"/>
              </a:rPr>
              <a:t>h</a:t>
            </a:r>
            <a:r>
              <a:rPr lang="x-none" sz="2400" dirty="0">
                <a:solidFill>
                  <a:srgbClr val="002060"/>
                </a:solidFill>
                <a:latin typeface="Times New Roman" panose="02020603050405020304" pitchFamily="18" charset="0"/>
                <a:cs typeface="Times New Roman" panose="02020603050405020304" pitchFamily="18" charset="0"/>
              </a:rPr>
              <a:t>iều công cụ đá thô sơ được tìm thấy nhiều ở Việt Nam như: Núi Đọ, Quan Yên ( Thanh Hoá), Xuân Lộc ( Đồng Nai), An Khê </a:t>
            </a:r>
            <a:r>
              <a:rPr lang="x-none" sz="2400" dirty="0" smtClean="0">
                <a:solidFill>
                  <a:srgbClr val="002060"/>
                </a:solidFill>
                <a:latin typeface="Times New Roman" panose="02020603050405020304" pitchFamily="18" charset="0"/>
                <a:cs typeface="Times New Roman" panose="02020603050405020304" pitchFamily="18" charset="0"/>
              </a:rPr>
              <a:t>(Gia </a:t>
            </a:r>
            <a:r>
              <a:rPr lang="x-none" sz="2400" dirty="0">
                <a:solidFill>
                  <a:srgbClr val="002060"/>
                </a:solidFill>
                <a:latin typeface="Times New Roman" panose="02020603050405020304" pitchFamily="18" charset="0"/>
                <a:cs typeface="Times New Roman" panose="02020603050405020304" pitchFamily="18" charset="0"/>
              </a:rPr>
              <a:t>Lai), Thẩm Khuyên, Thẩm Hai </a:t>
            </a:r>
            <a:r>
              <a:rPr lang="x-none" sz="2400" dirty="0" smtClean="0">
                <a:solidFill>
                  <a:srgbClr val="002060"/>
                </a:solidFill>
                <a:latin typeface="Times New Roman" panose="02020603050405020304" pitchFamily="18" charset="0"/>
                <a:cs typeface="Times New Roman" panose="02020603050405020304" pitchFamily="18" charset="0"/>
              </a:rPr>
              <a:t>(Lạng </a:t>
            </a:r>
            <a:r>
              <a:rPr lang="x-none" sz="2400" dirty="0">
                <a:solidFill>
                  <a:srgbClr val="002060"/>
                </a:solidFill>
                <a:latin typeface="Times New Roman" panose="02020603050405020304" pitchFamily="18" charset="0"/>
                <a:cs typeface="Times New Roman" panose="02020603050405020304" pitchFamily="18" charset="0"/>
              </a:rPr>
              <a:t>Sơn)</a:t>
            </a:r>
          </a:p>
        </p:txBody>
      </p:sp>
    </p:spTree>
    <p:extLst>
      <p:ext uri="{BB962C8B-B14F-4D97-AF65-F5344CB8AC3E}">
        <p14:creationId xmlns:p14="http://schemas.microsoft.com/office/powerpoint/2010/main" val="367408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linds(horizont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 xmlns:a16="http://schemas.microsoft.com/office/drawing/2014/main" id="{D9E1064E-FBA4-455D-A7B8-AD6F36C20DC3}"/>
              </a:ext>
            </a:extLst>
          </p:cNvPr>
          <p:cNvSpPr/>
          <p:nvPr/>
        </p:nvSpPr>
        <p:spPr>
          <a:xfrm>
            <a:off x="6375245" y="1372317"/>
            <a:ext cx="1849022" cy="1337327"/>
          </a:xfrm>
          <a:custGeom>
            <a:avLst/>
            <a:gdLst>
              <a:gd name="connsiteX0" fmla="*/ 0 w 1849022"/>
              <a:gd name="connsiteY0" fmla="*/ 0 h 1337327"/>
              <a:gd name="connsiteX1" fmla="*/ 1849022 w 1849022"/>
              <a:gd name="connsiteY1" fmla="*/ 0 h 1337327"/>
              <a:gd name="connsiteX2" fmla="*/ 1849022 w 1849022"/>
              <a:gd name="connsiteY2" fmla="*/ 1337327 h 1337327"/>
              <a:gd name="connsiteX3" fmla="*/ 0 w 1849022"/>
              <a:gd name="connsiteY3" fmla="*/ 1337327 h 1337327"/>
              <a:gd name="connsiteX4" fmla="*/ 0 w 1849022"/>
              <a:gd name="connsiteY4" fmla="*/ 0 h 133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022" h="1337327">
                <a:moveTo>
                  <a:pt x="0" y="0"/>
                </a:moveTo>
                <a:lnTo>
                  <a:pt x="1849022" y="0"/>
                </a:lnTo>
                <a:lnTo>
                  <a:pt x="1849022" y="1337327"/>
                </a:lnTo>
                <a:lnTo>
                  <a:pt x="0" y="1337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260" tIns="48260" rIns="48260" bIns="48260" numCol="1" spcCol="1270" anchor="ctr" anchorCtr="0">
            <a:noAutofit/>
          </a:bodyPr>
          <a:lstStyle/>
          <a:p>
            <a:pPr marL="0" lvl="0" indent="0" algn="l" defTabSz="1689100">
              <a:lnSpc>
                <a:spcPct val="90000"/>
              </a:lnSpc>
              <a:spcBef>
                <a:spcPct val="0"/>
              </a:spcBef>
              <a:spcAft>
                <a:spcPct val="10000"/>
              </a:spcAft>
              <a:buNone/>
            </a:pPr>
            <a:endParaRPr lang="vi-VN" sz="3800" kern="1200"/>
          </a:p>
        </p:txBody>
      </p:sp>
      <p:sp>
        <p:nvSpPr>
          <p:cNvPr id="16" name="Freeform: Shape 15">
            <a:extLst>
              <a:ext uri="{FF2B5EF4-FFF2-40B4-BE49-F238E27FC236}">
                <a16:creationId xmlns="" xmlns:a16="http://schemas.microsoft.com/office/drawing/2014/main" id="{56C0D096-4895-4766-9202-580AD33C3CAA}"/>
              </a:ext>
            </a:extLst>
          </p:cNvPr>
          <p:cNvSpPr/>
          <p:nvPr/>
        </p:nvSpPr>
        <p:spPr>
          <a:xfrm>
            <a:off x="6916854" y="2941563"/>
            <a:ext cx="1849022" cy="1337327"/>
          </a:xfrm>
          <a:custGeom>
            <a:avLst/>
            <a:gdLst>
              <a:gd name="connsiteX0" fmla="*/ 0 w 1849022"/>
              <a:gd name="connsiteY0" fmla="*/ 0 h 1337327"/>
              <a:gd name="connsiteX1" fmla="*/ 1849022 w 1849022"/>
              <a:gd name="connsiteY1" fmla="*/ 0 h 1337327"/>
              <a:gd name="connsiteX2" fmla="*/ 1849022 w 1849022"/>
              <a:gd name="connsiteY2" fmla="*/ 1337327 h 1337327"/>
              <a:gd name="connsiteX3" fmla="*/ 0 w 1849022"/>
              <a:gd name="connsiteY3" fmla="*/ 1337327 h 1337327"/>
              <a:gd name="connsiteX4" fmla="*/ 0 w 1849022"/>
              <a:gd name="connsiteY4" fmla="*/ 0 h 133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022" h="1337327">
                <a:moveTo>
                  <a:pt x="0" y="0"/>
                </a:moveTo>
                <a:lnTo>
                  <a:pt x="1849022" y="0"/>
                </a:lnTo>
                <a:lnTo>
                  <a:pt x="1849022" y="1337327"/>
                </a:lnTo>
                <a:lnTo>
                  <a:pt x="0" y="1337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260" tIns="48260" rIns="48260" bIns="48260" numCol="1" spcCol="1270" anchor="ctr" anchorCtr="0">
            <a:noAutofit/>
          </a:bodyPr>
          <a:lstStyle/>
          <a:p>
            <a:pPr marL="0" lvl="0" indent="0" algn="l" defTabSz="1689100">
              <a:lnSpc>
                <a:spcPct val="90000"/>
              </a:lnSpc>
              <a:spcBef>
                <a:spcPct val="0"/>
              </a:spcBef>
              <a:spcAft>
                <a:spcPct val="10000"/>
              </a:spcAft>
              <a:buNone/>
            </a:pPr>
            <a:endParaRPr lang="vi-VN" sz="3800" kern="1200"/>
          </a:p>
        </p:txBody>
      </p:sp>
      <p:sp>
        <p:nvSpPr>
          <p:cNvPr id="11" name="Freeform: Shape 10">
            <a:extLst>
              <a:ext uri="{FF2B5EF4-FFF2-40B4-BE49-F238E27FC236}">
                <a16:creationId xmlns="" xmlns:a16="http://schemas.microsoft.com/office/drawing/2014/main" id="{21AB48DA-065B-4037-BEE9-DDC0815A08F0}"/>
              </a:ext>
            </a:extLst>
          </p:cNvPr>
          <p:cNvSpPr/>
          <p:nvPr/>
        </p:nvSpPr>
        <p:spPr>
          <a:xfrm>
            <a:off x="239348" y="1885579"/>
            <a:ext cx="2578616" cy="2578743"/>
          </a:xfrm>
          <a:custGeom>
            <a:avLst/>
            <a:gdLst>
              <a:gd name="connsiteX0" fmla="*/ 0 w 2578616"/>
              <a:gd name="connsiteY0" fmla="*/ 1289372 h 2578743"/>
              <a:gd name="connsiteX1" fmla="*/ 1289308 w 2578616"/>
              <a:gd name="connsiteY1" fmla="*/ 0 h 2578743"/>
              <a:gd name="connsiteX2" fmla="*/ 2578616 w 2578616"/>
              <a:gd name="connsiteY2" fmla="*/ 1289372 h 2578743"/>
              <a:gd name="connsiteX3" fmla="*/ 1289308 w 2578616"/>
              <a:gd name="connsiteY3" fmla="*/ 2578744 h 2578743"/>
              <a:gd name="connsiteX4" fmla="*/ 0 w 2578616"/>
              <a:gd name="connsiteY4" fmla="*/ 1289372 h 2578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8616" h="2578743">
                <a:moveTo>
                  <a:pt x="0" y="1289372"/>
                </a:moveTo>
                <a:cubicBezTo>
                  <a:pt x="0" y="577272"/>
                  <a:pt x="577243" y="0"/>
                  <a:pt x="1289308" y="0"/>
                </a:cubicBezTo>
                <a:cubicBezTo>
                  <a:pt x="2001373" y="0"/>
                  <a:pt x="2578616" y="577272"/>
                  <a:pt x="2578616" y="1289372"/>
                </a:cubicBezTo>
                <a:cubicBezTo>
                  <a:pt x="2578616" y="2001472"/>
                  <a:pt x="2001373" y="2578744"/>
                  <a:pt x="1289308" y="2578744"/>
                </a:cubicBezTo>
                <a:cubicBezTo>
                  <a:pt x="577243" y="2578744"/>
                  <a:pt x="0" y="2001472"/>
                  <a:pt x="0" y="1289372"/>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425890" tIns="425908" rIns="425890" bIns="425908" numCol="1" spcCol="1270" anchor="ctr" anchorCtr="0">
            <a:noAutofit/>
          </a:bodyPr>
          <a:lstStyle/>
          <a:p>
            <a:pPr marL="0" lvl="0" indent="0" algn="ctr" defTabSz="1689100">
              <a:lnSpc>
                <a:spcPct val="90000"/>
              </a:lnSpc>
              <a:spcBef>
                <a:spcPct val="0"/>
              </a:spcBef>
              <a:spcAft>
                <a:spcPct val="35000"/>
              </a:spcAft>
              <a:buNone/>
            </a:pPr>
            <a:r>
              <a:rPr lang="vi-VN" sz="3800" b="1" kern="1200">
                <a:solidFill>
                  <a:schemeClr val="accent6">
                    <a:lumMod val="50000"/>
                  </a:schemeClr>
                </a:solidFill>
                <a:latin typeface="Times New Roman" panose="02020603050405020304" pitchFamily="18" charset="0"/>
                <a:cs typeface="Times New Roman" panose="02020603050405020304" pitchFamily="18" charset="0"/>
              </a:rPr>
              <a:t>LUYỆN TẬP</a:t>
            </a:r>
            <a:endParaRPr lang="vi-VN" sz="3800" kern="1200"/>
          </a:p>
        </p:txBody>
      </p:sp>
      <p:sp>
        <p:nvSpPr>
          <p:cNvPr id="12" name="Block Arc 11">
            <a:extLst>
              <a:ext uri="{FF2B5EF4-FFF2-40B4-BE49-F238E27FC236}">
                <a16:creationId xmlns="" xmlns:a16="http://schemas.microsoft.com/office/drawing/2014/main" id="{F56121FC-9CD1-4AE7-88C8-653859BB08B3}"/>
              </a:ext>
            </a:extLst>
          </p:cNvPr>
          <p:cNvSpPr/>
          <p:nvPr/>
        </p:nvSpPr>
        <p:spPr>
          <a:xfrm>
            <a:off x="-1187389" y="831908"/>
            <a:ext cx="5198064" cy="5418667"/>
          </a:xfrm>
          <a:prstGeom prst="blockArc">
            <a:avLst>
              <a:gd name="adj1" fmla="val 17527788"/>
              <a:gd name="adj2" fmla="val 4455149"/>
              <a:gd name="adj3" fmla="val 474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a:extLst>
              <a:ext uri="{FF2B5EF4-FFF2-40B4-BE49-F238E27FC236}">
                <a16:creationId xmlns="" xmlns:a16="http://schemas.microsoft.com/office/drawing/2014/main" id="{04F5980B-8CFB-4397-BD0D-D9A8785921CC}"/>
              </a:ext>
            </a:extLst>
          </p:cNvPr>
          <p:cNvSpPr/>
          <p:nvPr/>
        </p:nvSpPr>
        <p:spPr>
          <a:xfrm>
            <a:off x="2516791" y="972547"/>
            <a:ext cx="1381373" cy="1381760"/>
          </a:xfrm>
          <a:prstGeom prst="ellipse">
            <a:avLst/>
          </a:prstGeom>
        </p:spPr>
        <p:style>
          <a:lnRef idx="1">
            <a:schemeClr val="accent6"/>
          </a:lnRef>
          <a:fillRef idx="2">
            <a:schemeClr val="accent6"/>
          </a:fillRef>
          <a:effectRef idx="1">
            <a:schemeClr val="accent6"/>
          </a:effectRef>
          <a:fontRef idx="minor">
            <a:schemeClr val="dk1"/>
          </a:fontRef>
        </p:style>
      </p:sp>
      <p:sp>
        <p:nvSpPr>
          <p:cNvPr id="15" name="Oval 14">
            <a:extLst>
              <a:ext uri="{FF2B5EF4-FFF2-40B4-BE49-F238E27FC236}">
                <a16:creationId xmlns="" xmlns:a16="http://schemas.microsoft.com/office/drawing/2014/main" id="{85C30AD1-0B24-4D69-A896-9CDF652AE976}"/>
              </a:ext>
            </a:extLst>
          </p:cNvPr>
          <p:cNvSpPr/>
          <p:nvPr/>
        </p:nvSpPr>
        <p:spPr>
          <a:xfrm>
            <a:off x="2194925" y="4697112"/>
            <a:ext cx="1381373" cy="1381760"/>
          </a:xfrm>
          <a:prstGeom prst="ellipse">
            <a:avLst/>
          </a:prstGeom>
        </p:spPr>
        <p:style>
          <a:lnRef idx="1">
            <a:schemeClr val="accent6"/>
          </a:lnRef>
          <a:fillRef idx="2">
            <a:schemeClr val="accent6"/>
          </a:fillRef>
          <a:effectRef idx="1">
            <a:schemeClr val="accent6"/>
          </a:effectRef>
          <a:fontRef idx="minor">
            <a:schemeClr val="dk1"/>
          </a:fontRef>
        </p:style>
      </p:sp>
      <p:sp>
        <p:nvSpPr>
          <p:cNvPr id="18" name="Freeform: Shape 17">
            <a:extLst>
              <a:ext uri="{FF2B5EF4-FFF2-40B4-BE49-F238E27FC236}">
                <a16:creationId xmlns="" xmlns:a16="http://schemas.microsoft.com/office/drawing/2014/main" id="{BF9199B6-A5D5-46CB-B8D6-1906A1BE36BA}"/>
              </a:ext>
            </a:extLst>
          </p:cNvPr>
          <p:cNvSpPr/>
          <p:nvPr/>
        </p:nvSpPr>
        <p:spPr>
          <a:xfrm>
            <a:off x="6375245" y="4544404"/>
            <a:ext cx="1849022" cy="1337327"/>
          </a:xfrm>
          <a:custGeom>
            <a:avLst/>
            <a:gdLst>
              <a:gd name="connsiteX0" fmla="*/ 0 w 1849022"/>
              <a:gd name="connsiteY0" fmla="*/ 0 h 1337327"/>
              <a:gd name="connsiteX1" fmla="*/ 1849022 w 1849022"/>
              <a:gd name="connsiteY1" fmla="*/ 0 h 1337327"/>
              <a:gd name="connsiteX2" fmla="*/ 1849022 w 1849022"/>
              <a:gd name="connsiteY2" fmla="*/ 1337327 h 1337327"/>
              <a:gd name="connsiteX3" fmla="*/ 0 w 1849022"/>
              <a:gd name="connsiteY3" fmla="*/ 1337327 h 1337327"/>
              <a:gd name="connsiteX4" fmla="*/ 0 w 1849022"/>
              <a:gd name="connsiteY4" fmla="*/ 0 h 133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022" h="1337327">
                <a:moveTo>
                  <a:pt x="0" y="0"/>
                </a:moveTo>
                <a:lnTo>
                  <a:pt x="1849022" y="0"/>
                </a:lnTo>
                <a:lnTo>
                  <a:pt x="1849022" y="1337327"/>
                </a:lnTo>
                <a:lnTo>
                  <a:pt x="0" y="1337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260" tIns="48260" rIns="48260" bIns="48260" numCol="1" spcCol="1270" anchor="ctr" anchorCtr="0">
            <a:noAutofit/>
          </a:bodyPr>
          <a:lstStyle/>
          <a:p>
            <a:pPr marL="0" lvl="0" indent="0" algn="l" defTabSz="1689100">
              <a:lnSpc>
                <a:spcPct val="90000"/>
              </a:lnSpc>
              <a:spcBef>
                <a:spcPct val="0"/>
              </a:spcBef>
              <a:spcAft>
                <a:spcPct val="10000"/>
              </a:spcAft>
              <a:buNone/>
            </a:pPr>
            <a:endParaRPr lang="vi-VN" sz="3800" kern="1200"/>
          </a:p>
        </p:txBody>
      </p:sp>
      <p:sp>
        <p:nvSpPr>
          <p:cNvPr id="22" name="TextBox 21">
            <a:extLst>
              <a:ext uri="{FF2B5EF4-FFF2-40B4-BE49-F238E27FC236}">
                <a16:creationId xmlns="" xmlns:a16="http://schemas.microsoft.com/office/drawing/2014/main" id="{BBD9D3BD-B99D-4CB0-851B-A89128307102}"/>
              </a:ext>
            </a:extLst>
          </p:cNvPr>
          <p:cNvSpPr txBox="1"/>
          <p:nvPr/>
        </p:nvSpPr>
        <p:spPr>
          <a:xfrm>
            <a:off x="3896029" y="1397721"/>
            <a:ext cx="7754340" cy="975716"/>
          </a:xfrm>
          <a:prstGeom prst="rect">
            <a:avLst/>
          </a:prstGeom>
          <a:noFill/>
        </p:spPr>
        <p:txBody>
          <a:bodyPr wrap="square">
            <a:spAutoFit/>
          </a:bodyPr>
          <a:lstStyle/>
          <a:p>
            <a:pPr algn="just">
              <a:lnSpc>
                <a:spcPct val="115000"/>
              </a:lnSpc>
            </a:pPr>
            <a:r>
              <a:rPr lang="vi-VN" sz="2600" dirty="0">
                <a:solidFill>
                  <a:srgbClr val="7030A0"/>
                </a:solidFill>
                <a:effectLst/>
                <a:latin typeface="Times New Roman" panose="02020603050405020304" pitchFamily="18" charset="0"/>
                <a:ea typeface="Times New Roman" panose="02020603050405020304" pitchFamily="18" charset="0"/>
              </a:rPr>
              <a:t>Bằng chứng nào chứng tỏ Đông Nam Á là nơi có con người xuất hiện rất sớm</a:t>
            </a:r>
          </a:p>
        </p:txBody>
      </p:sp>
      <p:sp>
        <p:nvSpPr>
          <p:cNvPr id="23" name="TextBox 22">
            <a:extLst>
              <a:ext uri="{FF2B5EF4-FFF2-40B4-BE49-F238E27FC236}">
                <a16:creationId xmlns="" xmlns:a16="http://schemas.microsoft.com/office/drawing/2014/main" id="{3563116A-C545-45DB-9AAC-D735BDDF84AA}"/>
              </a:ext>
            </a:extLst>
          </p:cNvPr>
          <p:cNvSpPr txBox="1"/>
          <p:nvPr/>
        </p:nvSpPr>
        <p:spPr>
          <a:xfrm>
            <a:off x="2526682" y="1439277"/>
            <a:ext cx="1388522" cy="492443"/>
          </a:xfrm>
          <a:prstGeom prst="rect">
            <a:avLst/>
          </a:prstGeom>
          <a:noFill/>
        </p:spPr>
        <p:txBody>
          <a:bodyPr wrap="none" rtlCol="0">
            <a:spAutoFit/>
          </a:bodyPr>
          <a:lstStyle/>
          <a:p>
            <a:r>
              <a:rPr lang="vi-VN" sz="2600" dirty="0">
                <a:solidFill>
                  <a:srgbClr val="000000"/>
                </a:solidFill>
                <a:effectLst/>
                <a:latin typeface="Times New Roman" panose="02020603050405020304" pitchFamily="18" charset="0"/>
                <a:ea typeface="Times New Roman" panose="02020603050405020304" pitchFamily="18" charset="0"/>
              </a:rPr>
              <a:t>Bài tập 1</a:t>
            </a:r>
            <a:endParaRPr lang="vi-VN" sz="2600" dirty="0"/>
          </a:p>
        </p:txBody>
      </p:sp>
      <p:sp>
        <p:nvSpPr>
          <p:cNvPr id="24" name="TextBox 23">
            <a:extLst>
              <a:ext uri="{FF2B5EF4-FFF2-40B4-BE49-F238E27FC236}">
                <a16:creationId xmlns="" xmlns:a16="http://schemas.microsoft.com/office/drawing/2014/main" id="{EBE98F78-E6E4-4F3B-AEED-F27FB5F0BA6F}"/>
              </a:ext>
            </a:extLst>
          </p:cNvPr>
          <p:cNvSpPr txBox="1"/>
          <p:nvPr/>
        </p:nvSpPr>
        <p:spPr>
          <a:xfrm>
            <a:off x="2207031" y="5123142"/>
            <a:ext cx="1388522" cy="492443"/>
          </a:xfrm>
          <a:prstGeom prst="rect">
            <a:avLst/>
          </a:prstGeom>
          <a:noFill/>
        </p:spPr>
        <p:txBody>
          <a:bodyPr wrap="none" rtlCol="0">
            <a:spAutoFit/>
          </a:bodyPr>
          <a:lstStyle/>
          <a:p>
            <a:r>
              <a:rPr lang="vi-VN" sz="2600" dirty="0">
                <a:solidFill>
                  <a:srgbClr val="000000"/>
                </a:solidFill>
                <a:effectLst/>
                <a:latin typeface="Times New Roman" panose="02020603050405020304" pitchFamily="18" charset="0"/>
                <a:ea typeface="Times New Roman" panose="02020603050405020304" pitchFamily="18" charset="0"/>
              </a:rPr>
              <a:t>Bài tập 2</a:t>
            </a:r>
            <a:endParaRPr lang="vi-VN" sz="2600" dirty="0"/>
          </a:p>
        </p:txBody>
      </p:sp>
      <p:sp>
        <p:nvSpPr>
          <p:cNvPr id="27" name="TextBox 26">
            <a:extLst>
              <a:ext uri="{FF2B5EF4-FFF2-40B4-BE49-F238E27FC236}">
                <a16:creationId xmlns="" xmlns:a16="http://schemas.microsoft.com/office/drawing/2014/main" id="{7269F45F-0ED9-43EB-89BE-70327200655B}"/>
              </a:ext>
            </a:extLst>
          </p:cNvPr>
          <p:cNvSpPr txBox="1"/>
          <p:nvPr/>
        </p:nvSpPr>
        <p:spPr>
          <a:xfrm>
            <a:off x="4067896" y="4399204"/>
            <a:ext cx="6801316" cy="1435842"/>
          </a:xfrm>
          <a:prstGeom prst="rect">
            <a:avLst/>
          </a:prstGeom>
          <a:noFill/>
        </p:spPr>
        <p:txBody>
          <a:bodyPr wrap="square">
            <a:spAutoFit/>
          </a:bodyPr>
          <a:lstStyle/>
          <a:p>
            <a:pPr algn="just">
              <a:lnSpc>
                <a:spcPct val="115000"/>
              </a:lnSpc>
            </a:pPr>
            <a:r>
              <a:rPr lang="vi-VN" sz="2600" dirty="0">
                <a:solidFill>
                  <a:srgbClr val="7030A0"/>
                </a:solidFill>
                <a:effectLst/>
                <a:latin typeface="Times New Roman" panose="02020603050405020304" pitchFamily="18" charset="0"/>
                <a:ea typeface="Times New Roman" panose="02020603050405020304" pitchFamily="18" charset="0"/>
              </a:rPr>
              <a:t>Lập Bảng thống kê các di tích của người Tối cổ ở Đông Nam Á theo nội dung (tên quốc gia, địa điểm tìm thấy dấu tích của người tối cổ)</a:t>
            </a:r>
          </a:p>
        </p:txBody>
      </p:sp>
      <p:cxnSp>
        <p:nvCxnSpPr>
          <p:cNvPr id="31" name="Straight Connector 30">
            <a:extLst>
              <a:ext uri="{FF2B5EF4-FFF2-40B4-BE49-F238E27FC236}">
                <a16:creationId xmlns="" xmlns:a16="http://schemas.microsoft.com/office/drawing/2014/main" id="{AB6ABC6B-5DC0-4E6F-9059-00F1F5FB233A}"/>
              </a:ext>
            </a:extLst>
          </p:cNvPr>
          <p:cNvCxnSpPr/>
          <p:nvPr/>
        </p:nvCxnSpPr>
        <p:spPr>
          <a:xfrm>
            <a:off x="3748281" y="2359107"/>
            <a:ext cx="7602237" cy="0"/>
          </a:xfrm>
          <a:prstGeom prst="line">
            <a:avLst/>
          </a:prstGeom>
          <a:ln>
            <a:solidFill>
              <a:schemeClr val="accent1">
                <a:lumMod val="50000"/>
              </a:schemeClr>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35" name="Straight Connector 34">
            <a:extLst>
              <a:ext uri="{FF2B5EF4-FFF2-40B4-BE49-F238E27FC236}">
                <a16:creationId xmlns="" xmlns:a16="http://schemas.microsoft.com/office/drawing/2014/main" id="{84C61A7B-8EA8-4B5D-B40B-F47D587CFE05}"/>
              </a:ext>
            </a:extLst>
          </p:cNvPr>
          <p:cNvCxnSpPr/>
          <p:nvPr/>
        </p:nvCxnSpPr>
        <p:spPr>
          <a:xfrm>
            <a:off x="3489355" y="5922851"/>
            <a:ext cx="8120091" cy="0"/>
          </a:xfrm>
          <a:prstGeom prst="line">
            <a:avLst/>
          </a:prstGeom>
          <a:ln>
            <a:solidFill>
              <a:schemeClr val="accent1">
                <a:lumMod val="50000"/>
              </a:schemeClr>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66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p:bldP spid="23" grpId="0"/>
      <p:bldP spid="24"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 xmlns:a16="http://schemas.microsoft.com/office/drawing/2014/main" id="{3BF4D017-FAFA-4D33-AC4A-D268A158B274}"/>
              </a:ext>
            </a:extLst>
          </p:cNvPr>
          <p:cNvSpPr>
            <a:spLocks noChangeArrowheads="1"/>
          </p:cNvSpPr>
          <p:nvPr/>
        </p:nvSpPr>
        <p:spPr bwMode="auto">
          <a:xfrm>
            <a:off x="602239" y="605208"/>
            <a:ext cx="1064765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n-US" altLang="vi-VN"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kumimoji="0" lang="en-US" altLang="vi-VN" sz="2800" b="0"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altLang="vi-VN" sz="2800" b="0"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kumimoji="0" lang="en-US" altLang="vi-VN"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ở</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Á</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ở</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Java,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lao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răng</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kumimoji="0" lang="vi-VN"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tìm thấy khắp </a:t>
            </a:r>
            <a:r>
              <a:rPr kumimoji="0" lang="vi-VN" altLang="vi-VN" sz="2800" b="0" i="0" u="none" strike="noStrike" cap="none" normalizeH="0" baseline="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altLang="vi-VN"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ọ</a:t>
            </a:r>
            <a:r>
              <a:rPr kumimoji="0" lang="vi-VN" altLang="vi-VN" sz="2800" b="0" i="0" u="none" strike="noStrike" cap="none" normalizeH="0" baseline="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kumimoji="0" lang="vi-VN"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nơi trên khu vực </a:t>
            </a:r>
            <a:r>
              <a:rPr lang="vi-VN" altLang="vi-VN"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Đông Nam Á</a:t>
            </a:r>
            <a:endParaRPr lang="vi-VN" altLang="vi-VN" sz="2800" dirty="0">
              <a:solidFill>
                <a:srgbClr val="7030A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vi-VN" altLang="vi-VN"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alt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t>
            </a:r>
            <a:r>
              <a:rPr kumimoji="0" lang="vi-VN" altLang="vi-VN"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ảng thống kê các di tích của người Tối cổ ở Đông Nam </a:t>
            </a:r>
            <a:r>
              <a:rPr kumimoji="0" lang="vi-VN" altLang="vi-VN" sz="2800" b="0"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Á</a:t>
            </a:r>
            <a:r>
              <a:rPr lang="en-US" alt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altLang="vi-VN"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vi-VN" altLang="vi-VN" sz="2800" b="0"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p:txBody>
      </p:sp>
      <p:graphicFrame>
        <p:nvGraphicFramePr>
          <p:cNvPr id="4" name="Table 6">
            <a:extLst>
              <a:ext uri="{FF2B5EF4-FFF2-40B4-BE49-F238E27FC236}">
                <a16:creationId xmlns="" xmlns:a16="http://schemas.microsoft.com/office/drawing/2014/main" id="{65667102-505B-2747-81A6-1A2CDDCD835D}"/>
              </a:ext>
            </a:extLst>
          </p:cNvPr>
          <p:cNvGraphicFramePr>
            <a:graphicFrameLocks noGrp="1"/>
          </p:cNvGraphicFramePr>
          <p:nvPr>
            <p:extLst>
              <p:ext uri="{D42A27DB-BD31-4B8C-83A1-F6EECF244321}">
                <p14:modId xmlns:p14="http://schemas.microsoft.com/office/powerpoint/2010/main" val="2123972736"/>
              </p:ext>
            </p:extLst>
          </p:nvPr>
        </p:nvGraphicFramePr>
        <p:xfrm>
          <a:off x="942109" y="2473377"/>
          <a:ext cx="9221222" cy="4197246"/>
        </p:xfrm>
        <a:graphic>
          <a:graphicData uri="http://schemas.openxmlformats.org/drawingml/2006/table">
            <a:tbl>
              <a:tblPr firstRow="1" bandRow="1">
                <a:tableStyleId>{5C22544A-7EE6-4342-B048-85BDC9FD1C3A}</a:tableStyleId>
              </a:tblPr>
              <a:tblGrid>
                <a:gridCol w="2136715">
                  <a:extLst>
                    <a:ext uri="{9D8B030D-6E8A-4147-A177-3AD203B41FA5}">
                      <a16:colId xmlns="" xmlns:a16="http://schemas.microsoft.com/office/drawing/2014/main" val="147381706"/>
                    </a:ext>
                  </a:extLst>
                </a:gridCol>
                <a:gridCol w="7084507">
                  <a:extLst>
                    <a:ext uri="{9D8B030D-6E8A-4147-A177-3AD203B41FA5}">
                      <a16:colId xmlns="" xmlns:a16="http://schemas.microsoft.com/office/drawing/2014/main" val="4210616908"/>
                    </a:ext>
                  </a:extLst>
                </a:gridCol>
              </a:tblGrid>
              <a:tr h="702582">
                <a:tc>
                  <a:txBody>
                    <a:bodyPr/>
                    <a:lstStyle/>
                    <a:p>
                      <a:r>
                        <a:rPr lang="x-none" sz="2000" dirty="0">
                          <a:latin typeface="Times New Roman" panose="02020603050405020304" pitchFamily="18" charset="0"/>
                          <a:cs typeface="Times New Roman" panose="02020603050405020304" pitchFamily="18" charset="0"/>
                        </a:rPr>
                        <a:t>Tên quốc gia</a:t>
                      </a:r>
                    </a:p>
                  </a:txBody>
                  <a:tcPr/>
                </a:tc>
                <a:tc>
                  <a:txBody>
                    <a:bodyPr/>
                    <a:lstStyle/>
                    <a:p>
                      <a:r>
                        <a:rPr lang="x-none" sz="2000" dirty="0">
                          <a:latin typeface="Times New Roman" panose="02020603050405020304" pitchFamily="18" charset="0"/>
                          <a:cs typeface="Times New Roman" panose="02020603050405020304" pitchFamily="18" charset="0"/>
                        </a:rPr>
                        <a:t>Địa điểm tìm thấy dấu tích người tối cổ ở Đông nam Á</a:t>
                      </a:r>
                    </a:p>
                  </a:txBody>
                  <a:tcPr/>
                </a:tc>
                <a:extLst>
                  <a:ext uri="{0D108BD9-81ED-4DB2-BD59-A6C34878D82A}">
                    <a16:rowId xmlns="" xmlns:a16="http://schemas.microsoft.com/office/drawing/2014/main" val="1256008531"/>
                  </a:ext>
                </a:extLst>
              </a:tr>
              <a:tr h="556812">
                <a:tc>
                  <a:txBody>
                    <a:bodyPr/>
                    <a:lstStyle/>
                    <a:p>
                      <a:r>
                        <a:rPr lang="x-none" sz="2000" dirty="0">
                          <a:latin typeface="Times New Roman" panose="02020603050405020304" pitchFamily="18" charset="0"/>
                          <a:cs typeface="Times New Roman" panose="02020603050405020304" pitchFamily="18" charset="0"/>
                        </a:rPr>
                        <a:t>Việt Nam</a:t>
                      </a:r>
                    </a:p>
                  </a:txBody>
                  <a:tcPr/>
                </a:tc>
                <a:tc>
                  <a:txBody>
                    <a:bodyPr/>
                    <a:lstStyle/>
                    <a:p>
                      <a:r>
                        <a:rPr lang="x-none" sz="2000" dirty="0">
                          <a:latin typeface="Times New Roman" panose="02020603050405020304" pitchFamily="18" charset="0"/>
                          <a:cs typeface="Times New Roman" panose="02020603050405020304" pitchFamily="18" charset="0"/>
                        </a:rPr>
                        <a:t>Núi Đọ, An Khê, Xuân Lộc, Thẩm Khuyên, Thẩm Hai</a:t>
                      </a:r>
                    </a:p>
                  </a:txBody>
                  <a:tcPr/>
                </a:tc>
                <a:extLst>
                  <a:ext uri="{0D108BD9-81ED-4DB2-BD59-A6C34878D82A}">
                    <a16:rowId xmlns="" xmlns:a16="http://schemas.microsoft.com/office/drawing/2014/main" val="6667005"/>
                  </a:ext>
                </a:extLst>
              </a:tr>
              <a:tr h="556812">
                <a:tc>
                  <a:txBody>
                    <a:bodyPr/>
                    <a:lstStyle/>
                    <a:p>
                      <a:r>
                        <a:rPr lang="x-none" sz="2000" dirty="0">
                          <a:latin typeface="Times New Roman" panose="02020603050405020304" pitchFamily="18" charset="0"/>
                          <a:cs typeface="Times New Roman" panose="02020603050405020304" pitchFamily="18" charset="0"/>
                        </a:rPr>
                        <a:t>Thái Lan</a:t>
                      </a:r>
                    </a:p>
                  </a:txBody>
                  <a:tcPr/>
                </a:tc>
                <a:tc>
                  <a:txBody>
                    <a:bodyPr/>
                    <a:lstStyle/>
                    <a:p>
                      <a:r>
                        <a:rPr lang="x-none" sz="2000" dirty="0">
                          <a:latin typeface="Times New Roman" panose="02020603050405020304" pitchFamily="18" charset="0"/>
                          <a:cs typeface="Times New Roman" panose="02020603050405020304" pitchFamily="18" charset="0"/>
                        </a:rPr>
                        <a:t> Tham Lod</a:t>
                      </a:r>
                    </a:p>
                  </a:txBody>
                  <a:tcPr/>
                </a:tc>
                <a:extLst>
                  <a:ext uri="{0D108BD9-81ED-4DB2-BD59-A6C34878D82A}">
                    <a16:rowId xmlns="" xmlns:a16="http://schemas.microsoft.com/office/drawing/2014/main" val="2061125998"/>
                  </a:ext>
                </a:extLst>
              </a:tr>
              <a:tr h="556812">
                <a:tc>
                  <a:txBody>
                    <a:bodyPr/>
                    <a:lstStyle/>
                    <a:p>
                      <a:r>
                        <a:rPr lang="x-none" sz="2000" dirty="0">
                          <a:latin typeface="Times New Roman" panose="02020603050405020304" pitchFamily="18" charset="0"/>
                          <a:cs typeface="Times New Roman" panose="02020603050405020304" pitchFamily="18" charset="0"/>
                        </a:rPr>
                        <a:t>Myanmar</a:t>
                      </a:r>
                    </a:p>
                  </a:txBody>
                  <a:tcPr/>
                </a:tc>
                <a:tc>
                  <a:txBody>
                    <a:bodyPr/>
                    <a:lstStyle/>
                    <a:p>
                      <a:r>
                        <a:rPr lang="x-none" sz="2000" dirty="0">
                          <a:latin typeface="Times New Roman" panose="02020603050405020304" pitchFamily="18" charset="0"/>
                          <a:cs typeface="Times New Roman" panose="02020603050405020304" pitchFamily="18" charset="0"/>
                        </a:rPr>
                        <a:t>Pondaung</a:t>
                      </a:r>
                    </a:p>
                  </a:txBody>
                  <a:tcPr/>
                </a:tc>
                <a:extLst>
                  <a:ext uri="{0D108BD9-81ED-4DB2-BD59-A6C34878D82A}">
                    <a16:rowId xmlns="" xmlns:a16="http://schemas.microsoft.com/office/drawing/2014/main" val="1236823834"/>
                  </a:ext>
                </a:extLst>
              </a:tr>
              <a:tr h="710604">
                <a:tc>
                  <a:txBody>
                    <a:bodyPr/>
                    <a:lstStyle/>
                    <a:p>
                      <a:r>
                        <a:rPr lang="x-none" sz="2000" dirty="0">
                          <a:latin typeface="Times New Roman" panose="02020603050405020304" pitchFamily="18" charset="0"/>
                          <a:cs typeface="Times New Roman" panose="02020603050405020304" pitchFamily="18" charset="0"/>
                        </a:rPr>
                        <a:t>Philippines</a:t>
                      </a:r>
                    </a:p>
                  </a:txBody>
                  <a:tcPr/>
                </a:tc>
                <a:tc>
                  <a:txBody>
                    <a:bodyPr/>
                    <a:lstStyle/>
                    <a:p>
                      <a:r>
                        <a:rPr lang="x-none" sz="2000" dirty="0">
                          <a:latin typeface="Times New Roman" panose="02020603050405020304" pitchFamily="18" charset="0"/>
                          <a:cs typeface="Times New Roman" panose="02020603050405020304" pitchFamily="18" charset="0"/>
                        </a:rPr>
                        <a:t>Ta Bon</a:t>
                      </a:r>
                    </a:p>
                  </a:txBody>
                  <a:tcPr/>
                </a:tc>
                <a:extLst>
                  <a:ext uri="{0D108BD9-81ED-4DB2-BD59-A6C34878D82A}">
                    <a16:rowId xmlns="" xmlns:a16="http://schemas.microsoft.com/office/drawing/2014/main" val="282107563"/>
                  </a:ext>
                </a:extLst>
              </a:tr>
              <a:tr h="556812">
                <a:tc>
                  <a:txBody>
                    <a:bodyPr/>
                    <a:lstStyle/>
                    <a:p>
                      <a:r>
                        <a:rPr lang="x-none" sz="2000" dirty="0">
                          <a:latin typeface="Times New Roman" panose="02020603050405020304" pitchFamily="18" charset="0"/>
                          <a:cs typeface="Times New Roman" panose="02020603050405020304" pitchFamily="18" charset="0"/>
                        </a:rPr>
                        <a:t>Indonesia</a:t>
                      </a:r>
                    </a:p>
                  </a:txBody>
                  <a:tcPr/>
                </a:tc>
                <a:tc>
                  <a:txBody>
                    <a:bodyPr/>
                    <a:lstStyle/>
                    <a:p>
                      <a:r>
                        <a:rPr lang="x-none" sz="2000" dirty="0">
                          <a:latin typeface="Times New Roman" panose="02020603050405020304" pitchFamily="18" charset="0"/>
                          <a:cs typeface="Times New Roman" panose="02020603050405020304" pitchFamily="18" charset="0"/>
                        </a:rPr>
                        <a:t>Trinin, Liang Bua</a:t>
                      </a:r>
                    </a:p>
                  </a:txBody>
                  <a:tcPr/>
                </a:tc>
                <a:extLst>
                  <a:ext uri="{0D108BD9-81ED-4DB2-BD59-A6C34878D82A}">
                    <a16:rowId xmlns="" xmlns:a16="http://schemas.microsoft.com/office/drawing/2014/main" val="4243111874"/>
                  </a:ext>
                </a:extLst>
              </a:tr>
              <a:tr h="556812">
                <a:tc>
                  <a:txBody>
                    <a:bodyPr/>
                    <a:lstStyle/>
                    <a:p>
                      <a:r>
                        <a:rPr lang="x-none" sz="2000" dirty="0">
                          <a:latin typeface="Times New Roman" panose="02020603050405020304" pitchFamily="18" charset="0"/>
                          <a:cs typeface="Times New Roman" panose="02020603050405020304" pitchFamily="18" charset="0"/>
                        </a:rPr>
                        <a:t>Malaysia</a:t>
                      </a:r>
                    </a:p>
                  </a:txBody>
                  <a:tcPr/>
                </a:tc>
                <a:tc>
                  <a:txBody>
                    <a:bodyPr/>
                    <a:lstStyle/>
                    <a:p>
                      <a:r>
                        <a:rPr lang="x-none" sz="2000" dirty="0">
                          <a:latin typeface="Times New Roman" panose="02020603050405020304" pitchFamily="18" charset="0"/>
                          <a:cs typeface="Times New Roman" panose="02020603050405020304" pitchFamily="18" charset="0"/>
                        </a:rPr>
                        <a:t>Nia</a:t>
                      </a:r>
                    </a:p>
                  </a:txBody>
                  <a:tcPr/>
                </a:tc>
                <a:extLst>
                  <a:ext uri="{0D108BD9-81ED-4DB2-BD59-A6C34878D82A}">
                    <a16:rowId xmlns="" xmlns:a16="http://schemas.microsoft.com/office/drawing/2014/main" val="2619633398"/>
                  </a:ext>
                </a:extLst>
              </a:tr>
            </a:tbl>
          </a:graphicData>
        </a:graphic>
      </p:graphicFrame>
      <p:sp>
        <p:nvSpPr>
          <p:cNvPr id="5" name="TextBox 4">
            <a:extLst>
              <a:ext uri="{FF2B5EF4-FFF2-40B4-BE49-F238E27FC236}">
                <a16:creationId xmlns="" xmlns:a16="http://schemas.microsoft.com/office/drawing/2014/main" id="{1A11975F-AB36-7840-B2A0-142A4559D10C}"/>
              </a:ext>
            </a:extLst>
          </p:cNvPr>
          <p:cNvSpPr txBox="1"/>
          <p:nvPr/>
        </p:nvSpPr>
        <p:spPr>
          <a:xfrm>
            <a:off x="1304144" y="0"/>
            <a:ext cx="4791856" cy="584775"/>
          </a:xfrm>
          <a:prstGeom prst="rect">
            <a:avLst/>
          </a:prstGeom>
          <a:noFill/>
        </p:spPr>
        <p:txBody>
          <a:bodyPr wrap="square" rtlCol="0">
            <a:spAutoFit/>
          </a:bodyPr>
          <a:lstStyle/>
          <a:p>
            <a:r>
              <a:rPr lang="x-none" sz="3200" b="1" u="sng" dirty="0">
                <a:solidFill>
                  <a:schemeClr val="accent1"/>
                </a:solidFill>
                <a:latin typeface="Times New Roman" panose="02020603050405020304" pitchFamily="18" charset="0"/>
                <a:cs typeface="Times New Roman" panose="02020603050405020304" pitchFamily="18" charset="0"/>
              </a:rPr>
              <a:t>Sản phẩm gợi ý;</a:t>
            </a:r>
          </a:p>
        </p:txBody>
      </p:sp>
    </p:spTree>
    <p:extLst>
      <p:ext uri="{BB962C8B-B14F-4D97-AF65-F5344CB8AC3E}">
        <p14:creationId xmlns:p14="http://schemas.microsoft.com/office/powerpoint/2010/main" val="139360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5E2FA7F9-DD22-4E6F-A01B-4EF8A57C16E3}"/>
              </a:ext>
            </a:extLst>
          </p:cNvPr>
          <p:cNvSpPr/>
          <p:nvPr/>
        </p:nvSpPr>
        <p:spPr>
          <a:xfrm>
            <a:off x="235527" y="342406"/>
            <a:ext cx="342564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a:solidFill>
                  <a:schemeClr val="accent6">
                    <a:lumMod val="75000"/>
                  </a:schemeClr>
                </a:solidFill>
                <a:latin typeface="Times New Roman" panose="02020603050405020304" pitchFamily="18" charset="0"/>
                <a:cs typeface="Times New Roman" panose="02020603050405020304" pitchFamily="18" charset="0"/>
              </a:rPr>
              <a:t>VẬN DỤNG</a:t>
            </a:r>
          </a:p>
        </p:txBody>
      </p:sp>
      <p:sp>
        <p:nvSpPr>
          <p:cNvPr id="7" name="TextBox 6">
            <a:extLst>
              <a:ext uri="{FF2B5EF4-FFF2-40B4-BE49-F238E27FC236}">
                <a16:creationId xmlns="" xmlns:a16="http://schemas.microsoft.com/office/drawing/2014/main" id="{0D4AFCB3-1064-4403-BEFD-3AFC586527A0}"/>
              </a:ext>
            </a:extLst>
          </p:cNvPr>
          <p:cNvSpPr txBox="1"/>
          <p:nvPr/>
        </p:nvSpPr>
        <p:spPr>
          <a:xfrm>
            <a:off x="287566" y="3666250"/>
            <a:ext cx="6096000" cy="1895968"/>
          </a:xfrm>
          <a:prstGeom prst="rect">
            <a:avLst/>
          </a:prstGeom>
          <a:noFill/>
        </p:spPr>
        <p:txBody>
          <a:bodyPr wrap="square">
            <a:spAutoFit/>
          </a:bodyPr>
          <a:lstStyle/>
          <a:p>
            <a:pPr algn="just">
              <a:lnSpc>
                <a:spcPct val="115000"/>
              </a:lnSpc>
              <a:tabLst>
                <a:tab pos="5850890" algn="l"/>
              </a:tabLst>
            </a:pPr>
            <a:r>
              <a:rPr lang="vi-VN" sz="2600" i="1" u="sng" dirty="0">
                <a:solidFill>
                  <a:srgbClr val="7030A0"/>
                </a:solidFill>
                <a:effectLst/>
                <a:latin typeface="Times New Roman" panose="02020603050405020304" pitchFamily="18" charset="0"/>
                <a:ea typeface="Times New Roman" panose="02020603050405020304" pitchFamily="18" charset="0"/>
              </a:rPr>
              <a:t>Nhiệm vụ 2</a:t>
            </a:r>
            <a:r>
              <a:rPr lang="vi-VN" sz="2600" dirty="0">
                <a:solidFill>
                  <a:srgbClr val="7030A0"/>
                </a:solidFill>
                <a:effectLst/>
                <a:latin typeface="Times New Roman" panose="02020603050405020304" pitchFamily="18" charset="0"/>
                <a:ea typeface="Times New Roman" panose="02020603050405020304" pitchFamily="18" charset="0"/>
              </a:rPr>
              <a:t>: Phần lớn người châu Phi có làn da đen, người châu Á có làn da vàng còn người châu Âu có làn da trắng, liệu họ có chung một nguồn gốc hay không?</a:t>
            </a:r>
          </a:p>
        </p:txBody>
      </p:sp>
      <p:pic>
        <p:nvPicPr>
          <p:cNvPr id="9" name="Picture 8">
            <a:extLst>
              <a:ext uri="{FF2B5EF4-FFF2-40B4-BE49-F238E27FC236}">
                <a16:creationId xmlns="" xmlns:a16="http://schemas.microsoft.com/office/drawing/2014/main" id="{EEE9F701-DCE4-48CD-9F45-16BFAB1D1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596" y="2782532"/>
            <a:ext cx="5594936" cy="3663404"/>
          </a:xfrm>
          <a:prstGeom prst="rect">
            <a:avLst/>
          </a:prstGeom>
        </p:spPr>
      </p:pic>
      <p:sp>
        <p:nvSpPr>
          <p:cNvPr id="3" name="TextBox 2">
            <a:extLst>
              <a:ext uri="{FF2B5EF4-FFF2-40B4-BE49-F238E27FC236}">
                <a16:creationId xmlns="" xmlns:a16="http://schemas.microsoft.com/office/drawing/2014/main" id="{39EFB733-32F7-4644-A003-D9A7071BB33F}"/>
              </a:ext>
            </a:extLst>
          </p:cNvPr>
          <p:cNvSpPr txBox="1"/>
          <p:nvPr/>
        </p:nvSpPr>
        <p:spPr>
          <a:xfrm>
            <a:off x="367990" y="1948020"/>
            <a:ext cx="5185317" cy="1200329"/>
          </a:xfrm>
          <a:prstGeom prst="rect">
            <a:avLst/>
          </a:prstGeom>
          <a:noFill/>
        </p:spPr>
        <p:txBody>
          <a:bodyPr wrap="square" rtlCol="0">
            <a:spAutoFit/>
          </a:bodyPr>
          <a:lstStyle/>
          <a:p>
            <a:r>
              <a:rPr lang="x-none" sz="2400" i="1" u="sng" dirty="0">
                <a:solidFill>
                  <a:srgbClr val="7030A0"/>
                </a:solidFill>
                <a:latin typeface="Times New Roman" panose="02020603050405020304" pitchFamily="18" charset="0"/>
                <a:cs typeface="Times New Roman" panose="02020603050405020304" pitchFamily="18" charset="0"/>
              </a:rPr>
              <a:t>Nhiệm vụ 1</a:t>
            </a:r>
            <a:r>
              <a:rPr lang="x-none" sz="2400" dirty="0">
                <a:solidFill>
                  <a:srgbClr val="7030A0"/>
                </a:solidFill>
                <a:latin typeface="Times New Roman" panose="02020603050405020304" pitchFamily="18" charset="0"/>
                <a:cs typeface="Times New Roman" panose="02020603050405020304" pitchFamily="18" charset="0"/>
              </a:rPr>
              <a:t>: Ngày nay, con người cần tiếp tục quá trình tiến hoá nữa không? </a:t>
            </a:r>
            <a:r>
              <a:rPr lang="en-US" sz="2400" dirty="0">
                <a:solidFill>
                  <a:srgbClr val="7030A0"/>
                </a:solidFill>
                <a:latin typeface="Times New Roman" panose="02020603050405020304" pitchFamily="18" charset="0"/>
                <a:cs typeface="Times New Roman" panose="02020603050405020304" pitchFamily="18" charset="0"/>
              </a:rPr>
              <a:t>T</a:t>
            </a:r>
            <a:r>
              <a:rPr lang="x-none" sz="2400" dirty="0">
                <a:solidFill>
                  <a:srgbClr val="7030A0"/>
                </a:solidFill>
                <a:latin typeface="Times New Roman" panose="02020603050405020304" pitchFamily="18" charset="0"/>
                <a:cs typeface="Times New Roman" panose="02020603050405020304" pitchFamily="18" charset="0"/>
              </a:rPr>
              <a:t>ại sao?</a:t>
            </a:r>
          </a:p>
        </p:txBody>
      </p:sp>
    </p:spTree>
    <p:extLst>
      <p:ext uri="{BB962C8B-B14F-4D97-AF65-F5344CB8AC3E}">
        <p14:creationId xmlns:p14="http://schemas.microsoft.com/office/powerpoint/2010/main" val="115768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edg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BC147B-0ECF-444F-ADBC-8ECEC7D2FC57}"/>
              </a:ext>
            </a:extLst>
          </p:cNvPr>
          <p:cNvSpPr>
            <a:spLocks noGrp="1"/>
          </p:cNvSpPr>
          <p:nvPr>
            <p:ph type="ctrTitle"/>
          </p:nvPr>
        </p:nvSpPr>
        <p:spPr>
          <a:xfrm>
            <a:off x="-395748" y="1643960"/>
            <a:ext cx="5805947" cy="757570"/>
          </a:xfrm>
        </p:spPr>
        <p:txBody>
          <a:bodyPr>
            <a:normAutofit/>
          </a:bodyPr>
          <a:lstStyle/>
          <a:p>
            <a:r>
              <a:rPr lang="vi-VN" sz="3500" b="1" u="sng">
                <a:solidFill>
                  <a:srgbClr val="C00000"/>
                </a:solidFill>
              </a:rPr>
              <a:t>Mục tiêu bài học</a:t>
            </a:r>
          </a:p>
        </p:txBody>
      </p:sp>
      <p:sp>
        <p:nvSpPr>
          <p:cNvPr id="3" name="Subtitle 2">
            <a:extLst>
              <a:ext uri="{FF2B5EF4-FFF2-40B4-BE49-F238E27FC236}">
                <a16:creationId xmlns="" xmlns:a16="http://schemas.microsoft.com/office/drawing/2014/main" id="{84A469DE-BD28-4A9C-A770-0CF7D3A595A6}"/>
              </a:ext>
            </a:extLst>
          </p:cNvPr>
          <p:cNvSpPr>
            <a:spLocks noGrp="1"/>
          </p:cNvSpPr>
          <p:nvPr>
            <p:ph type="subTitle" idx="1"/>
          </p:nvPr>
        </p:nvSpPr>
        <p:spPr>
          <a:xfrm>
            <a:off x="791495" y="2601118"/>
            <a:ext cx="10541523" cy="2811539"/>
          </a:xfrm>
        </p:spPr>
        <p:txBody>
          <a:bodyPr>
            <a:noAutofit/>
          </a:bodyPr>
          <a:lstStyle/>
          <a:p>
            <a:pPr algn="just">
              <a:spcBef>
                <a:spcPts val="600"/>
              </a:spcBef>
              <a:spcAft>
                <a:spcPts val="600"/>
              </a:spcAft>
            </a:pPr>
            <a:r>
              <a:rPr lang="vi-VN" sz="2800" dirty="0">
                <a:solidFill>
                  <a:srgbClr val="002060"/>
                </a:solidFill>
                <a:latin typeface="+mj-lt"/>
              </a:rPr>
              <a:t>- Mô tả được quá trình tiến hoá từ Vượn người thành người trên Trái Đất. Sự xuất hiện của con người trên Trái Đất – điểm bắt đầu của lịch sử loài người. </a:t>
            </a:r>
          </a:p>
          <a:p>
            <a:pPr algn="just">
              <a:spcBef>
                <a:spcPts val="600"/>
              </a:spcBef>
              <a:spcAft>
                <a:spcPts val="600"/>
              </a:spcAft>
            </a:pPr>
            <a:r>
              <a:rPr lang="vi-VN" sz="2800" dirty="0">
                <a:solidFill>
                  <a:srgbClr val="002060"/>
                </a:solidFill>
                <a:latin typeface="+mj-lt"/>
              </a:rPr>
              <a:t>-Xác định được dấu tích Sự hiện diện của Người tối cổ ở Đông Nam Á .</a:t>
            </a:r>
          </a:p>
          <a:p>
            <a:pPr algn="just">
              <a:spcBef>
                <a:spcPts val="600"/>
              </a:spcBef>
              <a:spcAft>
                <a:spcPts val="600"/>
              </a:spcAft>
            </a:pPr>
            <a:r>
              <a:rPr lang="vi-VN" sz="2800" dirty="0">
                <a:solidFill>
                  <a:srgbClr val="002060"/>
                </a:solidFill>
                <a:latin typeface="+mj-lt"/>
              </a:rPr>
              <a:t>- Kể tên được những địa điểm tìm thấy dấu tích của Người tối cổ trên đất nước Việt Nam.</a:t>
            </a:r>
          </a:p>
          <a:p>
            <a:pPr algn="just">
              <a:spcBef>
                <a:spcPts val="600"/>
              </a:spcBef>
              <a:spcAft>
                <a:spcPts val="600"/>
              </a:spcAft>
            </a:pPr>
            <a:endParaRPr lang="vi-VN" sz="2800" dirty="0">
              <a:solidFill>
                <a:srgbClr val="002060"/>
              </a:solidFill>
              <a:latin typeface="+mj-lt"/>
              <a:cs typeface="Times New Roman" panose="02020603050405020304" pitchFamily="18" charset="0"/>
            </a:endParaRPr>
          </a:p>
        </p:txBody>
      </p:sp>
      <p:sp>
        <p:nvSpPr>
          <p:cNvPr id="4" name="Rectangle 3">
            <a:extLst>
              <a:ext uri="{FF2B5EF4-FFF2-40B4-BE49-F238E27FC236}">
                <a16:creationId xmlns="" xmlns:a16="http://schemas.microsoft.com/office/drawing/2014/main" id="{DC4C437C-E381-4D4C-95C4-F2CFFC6AAAB4}"/>
              </a:ext>
            </a:extLst>
          </p:cNvPr>
          <p:cNvSpPr/>
          <p:nvPr/>
        </p:nvSpPr>
        <p:spPr>
          <a:xfrm>
            <a:off x="2507226" y="501960"/>
            <a:ext cx="7177548" cy="94241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5000"/>
              </a:lnSpc>
            </a:pPr>
            <a:r>
              <a:rPr lang="vi-VN" sz="3000" b="1" dirty="0">
                <a:solidFill>
                  <a:srgbClr val="FF0000"/>
                </a:solidFill>
                <a:effectLst/>
                <a:latin typeface="Times New Roman" panose="02020603050405020304" pitchFamily="18" charset="0"/>
                <a:ea typeface="Times New Roman" panose="02020603050405020304" pitchFamily="18" charset="0"/>
              </a:rPr>
              <a:t>BÀI </a:t>
            </a:r>
            <a:r>
              <a:rPr lang="vi-VN" sz="3000" b="1" dirty="0">
                <a:solidFill>
                  <a:srgbClr val="FF0000"/>
                </a:solidFill>
                <a:latin typeface="Times New Roman" panose="02020603050405020304" pitchFamily="18" charset="0"/>
                <a:ea typeface="Times New Roman" panose="02020603050405020304" pitchFamily="18" charset="0"/>
              </a:rPr>
              <a:t>3</a:t>
            </a:r>
            <a:r>
              <a:rPr lang="vi-VN" sz="3000" b="1" dirty="0">
                <a:solidFill>
                  <a:srgbClr val="FF0000"/>
                </a:solidFill>
                <a:effectLst/>
                <a:latin typeface="Times New Roman" panose="02020603050405020304" pitchFamily="18" charset="0"/>
                <a:ea typeface="Times New Roman" panose="02020603050405020304" pitchFamily="18" charset="0"/>
              </a:rPr>
              <a:t>: NGUỒN GỐC LOÀI NGƯỜI</a:t>
            </a:r>
            <a:endParaRPr lang="vi-VN"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5008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45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1EB835CD-8565-46A3-84FD-49AD6B037596}"/>
              </a:ext>
            </a:extLst>
          </p:cNvPr>
          <p:cNvSpPr/>
          <p:nvPr/>
        </p:nvSpPr>
        <p:spPr>
          <a:xfrm>
            <a:off x="43941" y="6927"/>
            <a:ext cx="4215357" cy="962891"/>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3" name="TextBox 2">
            <a:extLst>
              <a:ext uri="{FF2B5EF4-FFF2-40B4-BE49-F238E27FC236}">
                <a16:creationId xmlns="" xmlns:a16="http://schemas.microsoft.com/office/drawing/2014/main" id="{FC5194BB-5A8B-46C0-BB7F-6968E25ADDA3}"/>
              </a:ext>
            </a:extLst>
          </p:cNvPr>
          <p:cNvSpPr txBox="1"/>
          <p:nvPr/>
        </p:nvSpPr>
        <p:spPr>
          <a:xfrm>
            <a:off x="689964" y="151344"/>
            <a:ext cx="3569334" cy="677108"/>
          </a:xfrm>
          <a:prstGeom prst="rect">
            <a:avLst/>
          </a:prstGeom>
          <a:noFill/>
        </p:spPr>
        <p:txBody>
          <a:bodyPr wrap="square" rtlCol="0">
            <a:spAutoFit/>
          </a:bodyPr>
          <a:lstStyle/>
          <a:p>
            <a:r>
              <a:rPr lang="vi-VN" sz="3800" b="1">
                <a:solidFill>
                  <a:srgbClr val="7030A0"/>
                </a:solidFill>
                <a:latin typeface="Times New Roman" panose="02020603050405020304" pitchFamily="18" charset="0"/>
                <a:cs typeface="Times New Roman" panose="02020603050405020304" pitchFamily="18" charset="0"/>
              </a:rPr>
              <a:t>KHỞI ĐỘNG</a:t>
            </a:r>
          </a:p>
        </p:txBody>
      </p:sp>
      <p:pic>
        <p:nvPicPr>
          <p:cNvPr id="4" name="Nguon goc loai nguoi">
            <a:hlinkClick r:id="" action="ppaction://media"/>
            <a:extLst>
              <a:ext uri="{FF2B5EF4-FFF2-40B4-BE49-F238E27FC236}">
                <a16:creationId xmlns="" xmlns:a16="http://schemas.microsoft.com/office/drawing/2014/main" id="{9C6569F4-9284-4D67-B59B-8BF2D416E5B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28935" y="1739589"/>
            <a:ext cx="11031792" cy="4619647"/>
          </a:xfrm>
          <a:prstGeom prst="rect">
            <a:avLst/>
          </a:prstGeom>
        </p:spPr>
      </p:pic>
      <p:sp>
        <p:nvSpPr>
          <p:cNvPr id="13" name="TextBox 12">
            <a:extLst>
              <a:ext uri="{FF2B5EF4-FFF2-40B4-BE49-F238E27FC236}">
                <a16:creationId xmlns="" xmlns:a16="http://schemas.microsoft.com/office/drawing/2014/main" id="{19FC0914-C862-4B77-BA10-E471BDDBE2EB}"/>
              </a:ext>
            </a:extLst>
          </p:cNvPr>
          <p:cNvSpPr txBox="1"/>
          <p:nvPr/>
        </p:nvSpPr>
        <p:spPr>
          <a:xfrm>
            <a:off x="4772722" y="52169"/>
            <a:ext cx="6924510" cy="1043619"/>
          </a:xfrm>
          <a:prstGeom prst="rect">
            <a:avLst/>
          </a:prstGeom>
          <a:noFill/>
        </p:spPr>
        <p:txBody>
          <a:bodyPr wrap="square">
            <a:spAutoFit/>
          </a:bodyPr>
          <a:lstStyle/>
          <a:p>
            <a:pPr algn="just">
              <a:lnSpc>
                <a:spcPct val="115000"/>
              </a:lnSpc>
            </a:pPr>
            <a:r>
              <a:rPr lang="vi-VN" sz="2800" b="1" dirty="0">
                <a:solidFill>
                  <a:srgbClr val="FF0000"/>
                </a:solidFill>
                <a:effectLst/>
                <a:latin typeface="Times New Roman" panose="02020603050405020304" pitchFamily="18" charset="0"/>
                <a:ea typeface="Times New Roman" panose="02020603050405020304" pitchFamily="18" charset="0"/>
              </a:rPr>
              <a:t>Con người có nguồn gốc từ đâu? </a:t>
            </a:r>
          </a:p>
          <a:p>
            <a:pPr algn="just">
              <a:lnSpc>
                <a:spcPct val="115000"/>
              </a:lnSpc>
            </a:pPr>
            <a:r>
              <a:rPr lang="vi-VN" sz="2800" b="1" dirty="0">
                <a:solidFill>
                  <a:srgbClr val="FF0000"/>
                </a:solidFill>
                <a:effectLst/>
                <a:latin typeface="Times New Roman" panose="02020603050405020304" pitchFamily="18" charset="0"/>
                <a:ea typeface="Times New Roman" panose="02020603050405020304" pitchFamily="18" charset="0"/>
              </a:rPr>
              <a:t>Quá trình tiến hóa diễn ra như thế nào?</a:t>
            </a:r>
          </a:p>
        </p:txBody>
      </p:sp>
      <p:sp>
        <p:nvSpPr>
          <p:cNvPr id="6" name="TextBox 5">
            <a:extLst>
              <a:ext uri="{FF2B5EF4-FFF2-40B4-BE49-F238E27FC236}">
                <a16:creationId xmlns="" xmlns:a16="http://schemas.microsoft.com/office/drawing/2014/main" id="{6401D5A5-3FCE-3D4B-BC6B-1E03D66A30F6}"/>
              </a:ext>
            </a:extLst>
          </p:cNvPr>
          <p:cNvSpPr txBox="1"/>
          <p:nvPr/>
        </p:nvSpPr>
        <p:spPr>
          <a:xfrm>
            <a:off x="1271239" y="1126273"/>
            <a:ext cx="7002966" cy="523220"/>
          </a:xfrm>
          <a:prstGeom prst="rect">
            <a:avLst/>
          </a:prstGeom>
          <a:noFill/>
        </p:spPr>
        <p:txBody>
          <a:bodyPr wrap="square" rtlCol="0">
            <a:spAutoFit/>
          </a:bodyPr>
          <a:lstStyle/>
          <a:p>
            <a:r>
              <a:rPr lang="x-none" sz="2800" b="1" dirty="0">
                <a:solidFill>
                  <a:srgbClr val="002060"/>
                </a:solidFill>
                <a:latin typeface="Times New Roman" panose="02020603050405020304" pitchFamily="18" charset="0"/>
                <a:cs typeface="Times New Roman" panose="02020603050405020304" pitchFamily="18" charset="0"/>
              </a:rPr>
              <a:t>Em hãy theo dõi video clip và trả lời câu hỏi</a:t>
            </a:r>
          </a:p>
        </p:txBody>
      </p:sp>
    </p:spTree>
    <p:extLst>
      <p:ext uri="{BB962C8B-B14F-4D97-AF65-F5344CB8AC3E}">
        <p14:creationId xmlns:p14="http://schemas.microsoft.com/office/powerpoint/2010/main" val="17806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78809" fill="hold"/>
                                        <p:tgtEl>
                                          <p:spTgt spid="4"/>
                                        </p:tgtEl>
                                      </p:cBhvr>
                                    </p:cmd>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checkerboard(across)">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blinds(horizontal)">
                                      <p:cBhvr>
                                        <p:cTn id="24" dur="500"/>
                                        <p:tgtEl>
                                          <p:spTgt spid="13">
                                            <p:txEl>
                                              <p:pRg st="0" end="0"/>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linds(horizontal)">
                                      <p:cBhvr>
                                        <p:cTn id="2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8" fill="hold" display="0">
                  <p:stCondLst>
                    <p:cond delay="indefinite"/>
                  </p:stCondLst>
                </p:cTn>
                <p:tgtEl>
                  <p:spTgt spid="4"/>
                </p:tgtEl>
              </p:cMediaNode>
            </p:video>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 xmlns:a16="http://schemas.microsoft.com/office/drawing/2014/main" id="{2DE3128D-01E2-9B41-8887-162A85046E65}"/>
              </a:ext>
            </a:extLst>
          </p:cNvPr>
          <p:cNvSpPr>
            <a:spLocks noGrp="1" noChangeArrowheads="1"/>
          </p:cNvSpPr>
          <p:nvPr>
            <p:ph type="title"/>
          </p:nvPr>
        </p:nvSpPr>
        <p:spPr>
          <a:xfrm>
            <a:off x="2133600" y="5867401"/>
            <a:ext cx="8229600" cy="715963"/>
          </a:xfrm>
        </p:spPr>
        <p:txBody>
          <a:bodyPr/>
          <a:lstStyle/>
          <a:p>
            <a:pPr eaLnBrk="1" hangingPunct="1"/>
            <a:r>
              <a:rPr lang="en-US" altLang="x-none" sz="3200" b="1"/>
              <a:t>QUÁ TRÌNH TIẾN HOÁ CỦA LOÀI NGƯỜI</a:t>
            </a:r>
          </a:p>
        </p:txBody>
      </p:sp>
      <p:pic>
        <p:nvPicPr>
          <p:cNvPr id="12291" name="Picture 3">
            <a:extLst>
              <a:ext uri="{FF2B5EF4-FFF2-40B4-BE49-F238E27FC236}">
                <a16:creationId xmlns="" xmlns:a16="http://schemas.microsoft.com/office/drawing/2014/main" id="{DC58B0E2-A674-F142-BBA2-12EDE8687785}"/>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0" y="361950"/>
            <a:ext cx="9144000" cy="5505450"/>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2216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 xmlns:a16="http://schemas.microsoft.com/office/drawing/2014/main" id="{DC00A81F-502B-4DD8-8C55-4E3B68F982B3}"/>
              </a:ext>
            </a:extLst>
          </p:cNvPr>
          <p:cNvCxnSpPr/>
          <p:nvPr/>
        </p:nvCxnSpPr>
        <p:spPr>
          <a:xfrm>
            <a:off x="3117273" y="1939636"/>
            <a:ext cx="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551F2B07-50F4-40F5-A416-92A944DD70D7}"/>
              </a:ext>
            </a:extLst>
          </p:cNvPr>
          <p:cNvCxnSpPr>
            <a:cxnSpLocks/>
          </p:cNvCxnSpPr>
          <p:nvPr/>
        </p:nvCxnSpPr>
        <p:spPr>
          <a:xfrm>
            <a:off x="3217719" y="2544750"/>
            <a:ext cx="8035636" cy="0"/>
          </a:xfrm>
          <a:prstGeom prst="line">
            <a:avLst/>
          </a:prstGeom>
          <a:ln>
            <a:solidFill>
              <a:schemeClr val="accent1">
                <a:lumMod val="5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 xmlns:a16="http://schemas.microsoft.com/office/drawing/2014/main" id="{D38EF278-C22B-4790-83DD-D62F7D663C31}"/>
              </a:ext>
            </a:extLst>
          </p:cNvPr>
          <p:cNvSpPr txBox="1"/>
          <p:nvPr/>
        </p:nvSpPr>
        <p:spPr>
          <a:xfrm>
            <a:off x="3099956" y="1395491"/>
            <a:ext cx="8271162" cy="1043619"/>
          </a:xfrm>
          <a:prstGeom prst="rect">
            <a:avLst/>
          </a:prstGeom>
          <a:noFill/>
        </p:spPr>
        <p:txBody>
          <a:bodyPr wrap="square" rtlCol="0">
            <a:spAutoFit/>
          </a:bodyPr>
          <a:lstStyle/>
          <a:p>
            <a:pPr algn="just">
              <a:lnSpc>
                <a:spcPct val="115000"/>
              </a:lnSpc>
            </a:pPr>
            <a:r>
              <a:rPr lang="vi-VN" sz="2800" b="1" dirty="0">
                <a:solidFill>
                  <a:srgbClr val="7030A0"/>
                </a:solidFill>
                <a:effectLst/>
                <a:latin typeface="Times New Roman" panose="02020603050405020304" pitchFamily="18" charset="0"/>
                <a:ea typeface="Times New Roman" panose="02020603050405020304" pitchFamily="18" charset="0"/>
              </a:rPr>
              <a:t>I. QUÁ TRÌNH TIẾN HOÁ TỪ VƯỢN THÀNH NGƯỜI   </a:t>
            </a:r>
            <a:endParaRPr lang="vi-VN" sz="2800" dirty="0">
              <a:solidFill>
                <a:srgbClr val="7030A0"/>
              </a:solidFill>
              <a:effectLst/>
              <a:latin typeface="Times New Roman" panose="02020603050405020304" pitchFamily="18" charset="0"/>
              <a:ea typeface="Times New Roman" panose="02020603050405020304" pitchFamily="18" charset="0"/>
            </a:endParaRPr>
          </a:p>
        </p:txBody>
      </p:sp>
      <p:cxnSp>
        <p:nvCxnSpPr>
          <p:cNvPr id="26" name="Straight Connector 25">
            <a:extLst>
              <a:ext uri="{FF2B5EF4-FFF2-40B4-BE49-F238E27FC236}">
                <a16:creationId xmlns="" xmlns:a16="http://schemas.microsoft.com/office/drawing/2014/main" id="{564A28E5-48B8-40C9-A5B3-F6A558C0CA45}"/>
              </a:ext>
            </a:extLst>
          </p:cNvPr>
          <p:cNvCxnSpPr>
            <a:cxnSpLocks/>
          </p:cNvCxnSpPr>
          <p:nvPr/>
        </p:nvCxnSpPr>
        <p:spPr>
          <a:xfrm>
            <a:off x="2639292" y="5017067"/>
            <a:ext cx="8731826" cy="0"/>
          </a:xfrm>
          <a:prstGeom prst="line">
            <a:avLst/>
          </a:prstGeom>
          <a:ln>
            <a:solidFill>
              <a:schemeClr val="accent1">
                <a:lumMod val="5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 xmlns:a16="http://schemas.microsoft.com/office/drawing/2014/main" id="{03DBFACA-2C11-48C2-BE08-F42E57EE0B08}"/>
              </a:ext>
            </a:extLst>
          </p:cNvPr>
          <p:cNvSpPr txBox="1"/>
          <p:nvPr/>
        </p:nvSpPr>
        <p:spPr>
          <a:xfrm>
            <a:off x="3217719" y="3620753"/>
            <a:ext cx="8889424" cy="523220"/>
          </a:xfrm>
          <a:prstGeom prst="rect">
            <a:avLst/>
          </a:prstGeom>
          <a:noFill/>
        </p:spPr>
        <p:txBody>
          <a:bodyPr wrap="square">
            <a:spAutoFit/>
          </a:bodyPr>
          <a:lstStyle/>
          <a:p>
            <a:pPr algn="just"/>
            <a:r>
              <a:rPr lang="vi-VN" sz="2800" b="1" dirty="0">
                <a:solidFill>
                  <a:srgbClr val="7030A0"/>
                </a:solidFill>
                <a:effectLst/>
                <a:latin typeface="Times New Roman" panose="02020603050405020304" pitchFamily="18" charset="0"/>
                <a:ea typeface="Times New Roman" panose="02020603050405020304" pitchFamily="18" charset="0"/>
              </a:rPr>
              <a:t>II. DẤU TÍCH CỦA </a:t>
            </a:r>
            <a:r>
              <a:rPr lang="vi-VN" sz="2800" b="1" dirty="0">
                <a:solidFill>
                  <a:srgbClr val="7030A0"/>
                </a:solidFill>
                <a:latin typeface="Times New Roman" panose="02020603050405020304" pitchFamily="18" charset="0"/>
                <a:ea typeface="Times New Roman" panose="02020603050405020304" pitchFamily="18" charset="0"/>
              </a:rPr>
              <a:t>NGƯỜI TỐI CỔ </a:t>
            </a:r>
            <a:r>
              <a:rPr lang="vi-VN" sz="2800" b="1" dirty="0">
                <a:solidFill>
                  <a:srgbClr val="7030A0"/>
                </a:solidFill>
                <a:effectLst/>
                <a:latin typeface="Times New Roman" panose="02020603050405020304" pitchFamily="18" charset="0"/>
                <a:ea typeface="Times New Roman" panose="02020603050405020304" pitchFamily="18" charset="0"/>
              </a:rPr>
              <a:t>Ở </a:t>
            </a:r>
            <a:r>
              <a:rPr lang="vi-VN" sz="2800" b="1" dirty="0" smtClean="0">
                <a:solidFill>
                  <a:srgbClr val="7030A0"/>
                </a:solidFill>
                <a:effectLst/>
                <a:latin typeface="Times New Roman" panose="02020603050405020304" pitchFamily="18" charset="0"/>
                <a:ea typeface="Times New Roman" panose="02020603050405020304" pitchFamily="18" charset="0"/>
              </a:rPr>
              <a:t>Đ</a:t>
            </a:r>
            <a:r>
              <a:rPr lang="en-US" sz="2800" b="1" dirty="0">
                <a:solidFill>
                  <a:srgbClr val="7030A0"/>
                </a:solidFill>
                <a:latin typeface="Times New Roman" panose="02020603050405020304" pitchFamily="18" charset="0"/>
                <a:ea typeface="Times New Roman" panose="02020603050405020304" pitchFamily="18" charset="0"/>
              </a:rPr>
              <a:t>Ô</a:t>
            </a:r>
            <a:r>
              <a:rPr lang="vi-VN" sz="2800" b="1" dirty="0" smtClean="0">
                <a:solidFill>
                  <a:srgbClr val="7030A0"/>
                </a:solidFill>
                <a:effectLst/>
                <a:latin typeface="Times New Roman" panose="02020603050405020304" pitchFamily="18" charset="0"/>
                <a:ea typeface="Times New Roman" panose="02020603050405020304" pitchFamily="18" charset="0"/>
              </a:rPr>
              <a:t>NG </a:t>
            </a:r>
            <a:r>
              <a:rPr lang="vi-VN" sz="2800" b="1" dirty="0">
                <a:solidFill>
                  <a:srgbClr val="7030A0"/>
                </a:solidFill>
                <a:effectLst/>
                <a:latin typeface="Times New Roman" panose="02020603050405020304" pitchFamily="18" charset="0"/>
                <a:ea typeface="Times New Roman" panose="02020603050405020304" pitchFamily="18" charset="0"/>
              </a:rPr>
              <a:t>NAM Á </a:t>
            </a:r>
            <a:endParaRPr lang="vi-VN" sz="2800" dirty="0">
              <a:solidFill>
                <a:srgbClr val="7030A0"/>
              </a:solidFill>
            </a:endParaRPr>
          </a:p>
        </p:txBody>
      </p:sp>
      <p:grpSp>
        <p:nvGrpSpPr>
          <p:cNvPr id="4" name="Group 3">
            <a:extLst>
              <a:ext uri="{FF2B5EF4-FFF2-40B4-BE49-F238E27FC236}">
                <a16:creationId xmlns="" xmlns:a16="http://schemas.microsoft.com/office/drawing/2014/main" id="{218F2279-466A-4C9F-A33B-4CD1E7085D45}"/>
              </a:ext>
            </a:extLst>
          </p:cNvPr>
          <p:cNvGrpSpPr/>
          <p:nvPr/>
        </p:nvGrpSpPr>
        <p:grpSpPr>
          <a:xfrm>
            <a:off x="84857" y="2034084"/>
            <a:ext cx="3434249" cy="2909453"/>
            <a:chOff x="84857" y="2034084"/>
            <a:chExt cx="3434249" cy="2909453"/>
          </a:xfrm>
        </p:grpSpPr>
        <p:grpSp>
          <p:nvGrpSpPr>
            <p:cNvPr id="3" name="Group 2">
              <a:extLst>
                <a:ext uri="{FF2B5EF4-FFF2-40B4-BE49-F238E27FC236}">
                  <a16:creationId xmlns="" xmlns:a16="http://schemas.microsoft.com/office/drawing/2014/main" id="{6910A14C-EEE0-4C6E-A98A-B0480E5B1F89}"/>
                </a:ext>
              </a:extLst>
            </p:cNvPr>
            <p:cNvGrpSpPr/>
            <p:nvPr/>
          </p:nvGrpSpPr>
          <p:grpSpPr>
            <a:xfrm>
              <a:off x="84857" y="2034084"/>
              <a:ext cx="3283527" cy="2909453"/>
              <a:chOff x="526473" y="2050473"/>
              <a:chExt cx="2867891" cy="2355272"/>
            </a:xfrm>
          </p:grpSpPr>
          <p:sp>
            <p:nvSpPr>
              <p:cNvPr id="2" name="Oval 1">
                <a:extLst>
                  <a:ext uri="{FF2B5EF4-FFF2-40B4-BE49-F238E27FC236}">
                    <a16:creationId xmlns="" xmlns:a16="http://schemas.microsoft.com/office/drawing/2014/main" id="{5662352D-56E1-4035-A5CB-2851FB12A0CD}"/>
                  </a:ext>
                </a:extLst>
              </p:cNvPr>
              <p:cNvSpPr/>
              <p:nvPr/>
            </p:nvSpPr>
            <p:spPr>
              <a:xfrm>
                <a:off x="789710" y="2050473"/>
                <a:ext cx="2604654" cy="235527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11" name="Oval 10">
                <a:extLst>
                  <a:ext uri="{FF2B5EF4-FFF2-40B4-BE49-F238E27FC236}">
                    <a16:creationId xmlns="" xmlns:a16="http://schemas.microsoft.com/office/drawing/2014/main" id="{2676C421-12E3-48B7-9132-0990E7AAD4C4}"/>
                  </a:ext>
                </a:extLst>
              </p:cNvPr>
              <p:cNvSpPr/>
              <p:nvPr/>
            </p:nvSpPr>
            <p:spPr>
              <a:xfrm>
                <a:off x="526473" y="2050473"/>
                <a:ext cx="2604654" cy="23552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a:p>
            </p:txBody>
          </p:sp>
        </p:grpSp>
        <p:sp>
          <p:nvSpPr>
            <p:cNvPr id="32" name="TextBox 31">
              <a:extLst>
                <a:ext uri="{FF2B5EF4-FFF2-40B4-BE49-F238E27FC236}">
                  <a16:creationId xmlns="" xmlns:a16="http://schemas.microsoft.com/office/drawing/2014/main" id="{53824E00-8874-4EDC-BC99-9FBA2E76123D}"/>
                </a:ext>
              </a:extLst>
            </p:cNvPr>
            <p:cNvSpPr txBox="1"/>
            <p:nvPr/>
          </p:nvSpPr>
          <p:spPr>
            <a:xfrm>
              <a:off x="435526" y="3037840"/>
              <a:ext cx="3083580" cy="954107"/>
            </a:xfrm>
            <a:prstGeom prst="rect">
              <a:avLst/>
            </a:prstGeom>
            <a:noFill/>
          </p:spPr>
          <p:txBody>
            <a:bodyPr wrap="square">
              <a:spAutoFit/>
            </a:bodyPr>
            <a:lstStyle/>
            <a:p>
              <a:r>
                <a:rPr lang="vi-VN" sz="2800" b="1" dirty="0">
                  <a:solidFill>
                    <a:srgbClr val="00B050"/>
                  </a:solidFill>
                  <a:effectLst/>
                  <a:latin typeface="Times New Roman" panose="02020603050405020304" pitchFamily="18" charset="0"/>
                  <a:ea typeface="Times New Roman" panose="02020603050405020304" pitchFamily="18" charset="0"/>
                </a:rPr>
                <a:t>NGUỒN GỐC LOÀI NGƯỜI</a:t>
              </a:r>
              <a:endParaRPr lang="vi-VN" sz="2800" dirty="0">
                <a:solidFill>
                  <a:srgbClr val="00B050"/>
                </a:solidFill>
              </a:endParaRPr>
            </a:p>
          </p:txBody>
        </p:sp>
      </p:grpSp>
    </p:spTree>
    <p:extLst>
      <p:ext uri="{BB962C8B-B14F-4D97-AF65-F5344CB8AC3E}">
        <p14:creationId xmlns:p14="http://schemas.microsoft.com/office/powerpoint/2010/main"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1DBB9E3-5031-4A5D-8318-F2267F28CA96}"/>
              </a:ext>
            </a:extLst>
          </p:cNvPr>
          <p:cNvSpPr/>
          <p:nvPr/>
        </p:nvSpPr>
        <p:spPr>
          <a:xfrm>
            <a:off x="265531" y="144736"/>
            <a:ext cx="8629087" cy="5744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pPr>
            <a:r>
              <a:rPr lang="vi-VN" sz="3000" b="1" dirty="0">
                <a:solidFill>
                  <a:srgbClr val="C00000"/>
                </a:solidFill>
                <a:latin typeface="Times New Roman" panose="02020603050405020304" pitchFamily="18" charset="0"/>
                <a:ea typeface="Times New Roman" panose="02020603050405020304" pitchFamily="18" charset="0"/>
              </a:rPr>
              <a:t>I. Quá trình tiến hoá từ vượn người thành người   </a:t>
            </a:r>
            <a:endParaRPr lang="vi-VN" sz="3000" dirty="0">
              <a:solidFill>
                <a:srgbClr val="C00000"/>
              </a:solidFill>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 xmlns:a16="http://schemas.microsoft.com/office/drawing/2014/main" id="{155C869E-A134-4444-BAD3-18D5D5713FC9}"/>
              </a:ext>
            </a:extLst>
          </p:cNvPr>
          <p:cNvSpPr txBox="1"/>
          <p:nvPr/>
        </p:nvSpPr>
        <p:spPr>
          <a:xfrm>
            <a:off x="1251051" y="863510"/>
            <a:ext cx="5930334" cy="523220"/>
          </a:xfrm>
          <a:prstGeom prst="rect">
            <a:avLst/>
          </a:prstGeom>
          <a:noFill/>
        </p:spPr>
        <p:txBody>
          <a:bodyPr wrap="square" rtlCol="0">
            <a:spAutoFit/>
          </a:bodyPr>
          <a:lstStyle/>
          <a:p>
            <a:r>
              <a:rPr lang="vi-VN" sz="2800" b="1" u="sng" dirty="0">
                <a:solidFill>
                  <a:srgbClr val="C00000"/>
                </a:solidFill>
                <a:latin typeface="Times New Roman" panose="02020603050405020304" pitchFamily="18" charset="0"/>
                <a:cs typeface="Times New Roman" panose="02020603050405020304" pitchFamily="18" charset="0"/>
              </a:rPr>
              <a:t>Câu hỏi thảo luận: ( 5 p)</a:t>
            </a:r>
          </a:p>
        </p:txBody>
      </p:sp>
      <p:sp>
        <p:nvSpPr>
          <p:cNvPr id="11" name="TextBox 10">
            <a:extLst>
              <a:ext uri="{FF2B5EF4-FFF2-40B4-BE49-F238E27FC236}">
                <a16:creationId xmlns="" xmlns:a16="http://schemas.microsoft.com/office/drawing/2014/main" id="{A1FCC54C-3D1F-4996-BB30-516690CBB21B}"/>
              </a:ext>
            </a:extLst>
          </p:cNvPr>
          <p:cNvSpPr txBox="1"/>
          <p:nvPr/>
        </p:nvSpPr>
        <p:spPr>
          <a:xfrm>
            <a:off x="62114" y="1503371"/>
            <a:ext cx="7232072" cy="2853089"/>
          </a:xfrm>
          <a:prstGeom prst="rect">
            <a:avLst/>
          </a:prstGeom>
          <a:noFill/>
        </p:spPr>
        <p:txBody>
          <a:bodyPr wrap="square">
            <a:spAutoFit/>
          </a:bodyPr>
          <a:lstStyle/>
          <a:p>
            <a:pPr lvl="0" algn="just">
              <a:lnSpc>
                <a:spcPct val="115000"/>
              </a:lnSpc>
            </a:pPr>
            <a:r>
              <a:rPr lang="en-US" sz="2600" u="sng" dirty="0" err="1">
                <a:solidFill>
                  <a:srgbClr val="FFFF00"/>
                </a:solidFill>
                <a:latin typeface="Times New Roman" panose="02020603050405020304" pitchFamily="18" charset="0"/>
                <a:ea typeface="Times New Roman" panose="02020603050405020304" pitchFamily="18" charset="0"/>
              </a:rPr>
              <a:t>Nhiệm</a:t>
            </a:r>
            <a:r>
              <a:rPr lang="en-US" sz="2600" u="sng" dirty="0">
                <a:solidFill>
                  <a:srgbClr val="FFFF00"/>
                </a:solidFill>
                <a:latin typeface="Times New Roman" panose="02020603050405020304" pitchFamily="18" charset="0"/>
                <a:ea typeface="Times New Roman" panose="02020603050405020304" pitchFamily="18" charset="0"/>
              </a:rPr>
              <a:t> </a:t>
            </a:r>
            <a:r>
              <a:rPr lang="en-US" sz="2600" u="sng" dirty="0" err="1">
                <a:solidFill>
                  <a:srgbClr val="FFFF00"/>
                </a:solidFill>
                <a:latin typeface="Times New Roman" panose="02020603050405020304" pitchFamily="18" charset="0"/>
                <a:ea typeface="Times New Roman" panose="02020603050405020304" pitchFamily="18" charset="0"/>
              </a:rPr>
              <a:t>vụ</a:t>
            </a:r>
            <a:r>
              <a:rPr lang="en-US" sz="2600" u="sng" dirty="0">
                <a:solidFill>
                  <a:srgbClr val="FFFF00"/>
                </a:solidFill>
                <a:latin typeface="Times New Roman" panose="02020603050405020304" pitchFamily="18" charset="0"/>
                <a:ea typeface="Times New Roman" panose="02020603050405020304" pitchFamily="18" charset="0"/>
              </a:rPr>
              <a:t> </a:t>
            </a:r>
            <a:r>
              <a:rPr lang="en-US" sz="2600" u="sng" dirty="0" smtClean="0">
                <a:solidFill>
                  <a:srgbClr val="FFFF00"/>
                </a:solidFill>
                <a:latin typeface="Times New Roman" panose="02020603050405020304" pitchFamily="18" charset="0"/>
                <a:ea typeface="Times New Roman" panose="02020603050405020304" pitchFamily="18" charset="0"/>
              </a:rPr>
              <a:t>1: </a:t>
            </a:r>
            <a:r>
              <a:rPr lang="en-US" sz="2600" dirty="0" err="1" smtClean="0">
                <a:solidFill>
                  <a:srgbClr val="002060"/>
                </a:solidFill>
                <a:latin typeface="Times New Roman" panose="02020603050405020304" pitchFamily="18" charset="0"/>
                <a:ea typeface="Times New Roman" panose="02020603050405020304" pitchFamily="18" charset="0"/>
              </a:rPr>
              <a:t>Quá</a:t>
            </a:r>
            <a:r>
              <a:rPr lang="en-US" sz="2600" dirty="0" smtClean="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trình</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tiến</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hoá</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từ</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vượn</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thành</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người</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trải</a:t>
            </a:r>
            <a:r>
              <a:rPr lang="en-US" sz="2600" dirty="0">
                <a:solidFill>
                  <a:srgbClr val="002060"/>
                </a:solidFill>
                <a:latin typeface="Times New Roman" panose="02020603050405020304" pitchFamily="18" charset="0"/>
                <a:ea typeface="Times New Roman" panose="02020603050405020304" pitchFamily="18" charset="0"/>
              </a:rPr>
              <a:t> qua </a:t>
            </a:r>
            <a:r>
              <a:rPr lang="en-US" sz="2600" dirty="0" err="1">
                <a:solidFill>
                  <a:srgbClr val="002060"/>
                </a:solidFill>
                <a:latin typeface="Times New Roman" panose="02020603050405020304" pitchFamily="18" charset="0"/>
                <a:ea typeface="Times New Roman" panose="02020603050405020304" pitchFamily="18" charset="0"/>
              </a:rPr>
              <a:t>mấy</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giai</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đoạn</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Đó</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là</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những</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giai</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đoạn</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nào</a:t>
            </a:r>
            <a:r>
              <a:rPr lang="en-US" sz="2600" dirty="0">
                <a:solidFill>
                  <a:srgbClr val="002060"/>
                </a:solidFill>
                <a:latin typeface="Times New Roman" panose="02020603050405020304" pitchFamily="18" charset="0"/>
                <a:ea typeface="Times New Roman" panose="02020603050405020304" pitchFamily="18" charset="0"/>
              </a:rPr>
              <a:t>?</a:t>
            </a:r>
          </a:p>
          <a:p>
            <a:pPr lvl="0" algn="just">
              <a:lnSpc>
                <a:spcPct val="115000"/>
              </a:lnSpc>
            </a:pPr>
            <a:endParaRPr lang="en-US" sz="2600" u="sng" dirty="0" smtClean="0">
              <a:solidFill>
                <a:srgbClr val="002060"/>
              </a:solidFill>
              <a:latin typeface="Times New Roman" panose="02020603050405020304" pitchFamily="18" charset="0"/>
              <a:ea typeface="Times New Roman" panose="02020603050405020304" pitchFamily="18" charset="0"/>
            </a:endParaRPr>
          </a:p>
          <a:p>
            <a:pPr lvl="0" algn="just">
              <a:lnSpc>
                <a:spcPct val="115000"/>
              </a:lnSpc>
            </a:pPr>
            <a:endParaRPr lang="en-US" sz="2600" u="sng" dirty="0">
              <a:solidFill>
                <a:srgbClr val="002060"/>
              </a:solidFill>
              <a:latin typeface="Times New Roman" panose="02020603050405020304" pitchFamily="18" charset="0"/>
              <a:ea typeface="Times New Roman" panose="02020603050405020304" pitchFamily="18" charset="0"/>
            </a:endParaRPr>
          </a:p>
          <a:p>
            <a:pPr lvl="0" algn="just">
              <a:lnSpc>
                <a:spcPct val="115000"/>
              </a:lnSpc>
            </a:pPr>
            <a:endParaRPr lang="en-US" sz="2600" u="sng" dirty="0" smtClean="0">
              <a:solidFill>
                <a:srgbClr val="002060"/>
              </a:solidFill>
              <a:latin typeface="Times New Roman" panose="02020603050405020304" pitchFamily="18" charset="0"/>
              <a:ea typeface="Times New Roman" panose="02020603050405020304" pitchFamily="18" charset="0"/>
            </a:endParaRPr>
          </a:p>
          <a:p>
            <a:pPr lvl="0" algn="just">
              <a:lnSpc>
                <a:spcPct val="115000"/>
              </a:lnSpc>
            </a:pPr>
            <a:endParaRPr lang="en-US" sz="2600" dirty="0">
              <a:solidFill>
                <a:srgbClr val="002060"/>
              </a:solidFill>
              <a:effectLst/>
              <a:latin typeface="Times New Roman" panose="02020603050405020304" pitchFamily="18" charset="0"/>
              <a:ea typeface="Times New Roman" panose="02020603050405020304" pitchFamily="18" charset="0"/>
            </a:endParaRPr>
          </a:p>
        </p:txBody>
      </p:sp>
      <p:pic>
        <p:nvPicPr>
          <p:cNvPr id="12" name="image98.png">
            <a:extLst>
              <a:ext uri="{FF2B5EF4-FFF2-40B4-BE49-F238E27FC236}">
                <a16:creationId xmlns="" xmlns:a16="http://schemas.microsoft.com/office/drawing/2014/main" id="{8B9ED191-EECB-4F0A-9E75-BA1F57EAE7C8}"/>
              </a:ext>
            </a:extLst>
          </p:cNvPr>
          <p:cNvPicPr/>
          <p:nvPr/>
        </p:nvPicPr>
        <p:blipFill>
          <a:blip r:embed="rId2"/>
          <a:srcRect/>
          <a:stretch>
            <a:fillRect/>
          </a:stretch>
        </p:blipFill>
        <p:spPr>
          <a:xfrm>
            <a:off x="7406986" y="719136"/>
            <a:ext cx="4785014" cy="3093756"/>
          </a:xfrm>
          <a:prstGeom prst="rect">
            <a:avLst/>
          </a:prstGeom>
          <a:ln/>
        </p:spPr>
      </p:pic>
      <p:pic>
        <p:nvPicPr>
          <p:cNvPr id="15" name="image94.png">
            <a:extLst>
              <a:ext uri="{FF2B5EF4-FFF2-40B4-BE49-F238E27FC236}">
                <a16:creationId xmlns="" xmlns:a16="http://schemas.microsoft.com/office/drawing/2014/main" id="{C5A9DC4F-4E74-4F54-B95B-D4958551AEA3}"/>
              </a:ext>
            </a:extLst>
          </p:cNvPr>
          <p:cNvPicPr/>
          <p:nvPr/>
        </p:nvPicPr>
        <p:blipFill>
          <a:blip r:embed="rId3"/>
          <a:srcRect/>
          <a:stretch>
            <a:fillRect/>
          </a:stretch>
        </p:blipFill>
        <p:spPr>
          <a:xfrm>
            <a:off x="7406986" y="3812892"/>
            <a:ext cx="4804064" cy="3045109"/>
          </a:xfrm>
          <a:prstGeom prst="rect">
            <a:avLst/>
          </a:prstGeom>
          <a:ln/>
        </p:spPr>
      </p:pic>
      <p:sp>
        <p:nvSpPr>
          <p:cNvPr id="7" name="Rectangle 6"/>
          <p:cNvSpPr/>
          <p:nvPr/>
        </p:nvSpPr>
        <p:spPr>
          <a:xfrm>
            <a:off x="788259" y="2548500"/>
            <a:ext cx="6096000" cy="1435842"/>
          </a:xfrm>
          <a:prstGeom prst="rect">
            <a:avLst/>
          </a:prstGeom>
        </p:spPr>
        <p:txBody>
          <a:bodyPr>
            <a:spAutoFit/>
          </a:bodyPr>
          <a:lstStyle/>
          <a:p>
            <a:pPr lvl="0" algn="just">
              <a:lnSpc>
                <a:spcPct val="115000"/>
              </a:lnSpc>
            </a:pPr>
            <a:r>
              <a:rPr lang="en-US" sz="2600" dirty="0" smtClean="0">
                <a:solidFill>
                  <a:srgbClr val="FF0000"/>
                </a:solidFill>
                <a:latin typeface="Times New Roman" panose="02020603050405020304" pitchFamily="18" charset="0"/>
                <a:ea typeface="Times New Roman" panose="02020603050405020304" pitchFamily="18" charset="0"/>
              </a:rPr>
              <a:t>GỢI Ý: </a:t>
            </a:r>
            <a:r>
              <a:rPr lang="en-US" sz="2600" dirty="0" err="1" smtClean="0">
                <a:solidFill>
                  <a:srgbClr val="002060"/>
                </a:solidFill>
                <a:latin typeface="Times New Roman" panose="02020603050405020304" pitchFamily="18" charset="0"/>
                <a:ea typeface="Times New Roman" panose="02020603050405020304" pitchFamily="18" charset="0"/>
              </a:rPr>
              <a:t>Quá</a:t>
            </a:r>
            <a:r>
              <a:rPr lang="en-US" sz="2600" dirty="0" smtClean="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trình</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tiến</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hoá</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từ</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vượn</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thành</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người</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trải</a:t>
            </a:r>
            <a:r>
              <a:rPr lang="en-US" sz="2600" dirty="0">
                <a:solidFill>
                  <a:srgbClr val="002060"/>
                </a:solidFill>
                <a:latin typeface="Times New Roman" panose="02020603050405020304" pitchFamily="18" charset="0"/>
                <a:ea typeface="Times New Roman" panose="02020603050405020304" pitchFamily="18" charset="0"/>
              </a:rPr>
              <a:t> qua 3 </a:t>
            </a:r>
            <a:r>
              <a:rPr lang="en-US" sz="2600" dirty="0" err="1">
                <a:solidFill>
                  <a:srgbClr val="002060"/>
                </a:solidFill>
                <a:latin typeface="Times New Roman" panose="02020603050405020304" pitchFamily="18" charset="0"/>
                <a:ea typeface="Times New Roman" panose="02020603050405020304" pitchFamily="18" charset="0"/>
              </a:rPr>
              <a:t>giai</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đoạn</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Vượn</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người</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Người</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tối</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cổ</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Người</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tinh</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khôn</a:t>
            </a:r>
            <a:endParaRPr lang="en-US" sz="2600" dirty="0">
              <a:solidFill>
                <a:srgbClr val="002060"/>
              </a:solidFill>
              <a:latin typeface="Times New Roman" panose="02020603050405020304" pitchFamily="18" charset="0"/>
              <a:ea typeface="Times New Roman" panose="02020603050405020304" pitchFamily="18" charset="0"/>
            </a:endParaRPr>
          </a:p>
        </p:txBody>
      </p:sp>
      <p:sp>
        <p:nvSpPr>
          <p:cNvPr id="14" name="Rectangle 13"/>
          <p:cNvSpPr/>
          <p:nvPr/>
        </p:nvSpPr>
        <p:spPr>
          <a:xfrm>
            <a:off x="62114" y="4220219"/>
            <a:ext cx="5235729" cy="1012585"/>
          </a:xfrm>
          <a:prstGeom prst="rect">
            <a:avLst/>
          </a:prstGeom>
        </p:spPr>
        <p:txBody>
          <a:bodyPr wrap="none">
            <a:spAutoFit/>
          </a:bodyPr>
          <a:lstStyle/>
          <a:p>
            <a:pPr lvl="0" algn="just">
              <a:lnSpc>
                <a:spcPct val="115000"/>
              </a:lnSpc>
            </a:pPr>
            <a:r>
              <a:rPr lang="en-US" sz="2600" u="sng" dirty="0" err="1">
                <a:solidFill>
                  <a:srgbClr val="FFFF00"/>
                </a:solidFill>
                <a:latin typeface="Times New Roman" panose="02020603050405020304" pitchFamily="18" charset="0"/>
                <a:ea typeface="Times New Roman" panose="02020603050405020304" pitchFamily="18" charset="0"/>
              </a:rPr>
              <a:t>Nhiệm</a:t>
            </a:r>
            <a:r>
              <a:rPr lang="en-US" sz="2600" u="sng" dirty="0">
                <a:solidFill>
                  <a:srgbClr val="FFFF00"/>
                </a:solidFill>
                <a:latin typeface="Times New Roman" panose="02020603050405020304" pitchFamily="18" charset="0"/>
                <a:ea typeface="Times New Roman" panose="02020603050405020304" pitchFamily="18" charset="0"/>
              </a:rPr>
              <a:t> </a:t>
            </a:r>
            <a:r>
              <a:rPr lang="en-US" sz="2600" u="sng" dirty="0" err="1">
                <a:solidFill>
                  <a:srgbClr val="FFFF00"/>
                </a:solidFill>
                <a:latin typeface="Times New Roman" panose="02020603050405020304" pitchFamily="18" charset="0"/>
                <a:ea typeface="Times New Roman" panose="02020603050405020304" pitchFamily="18" charset="0"/>
              </a:rPr>
              <a:t>vụ</a:t>
            </a:r>
            <a:r>
              <a:rPr lang="en-US" sz="2600" u="sng" dirty="0">
                <a:solidFill>
                  <a:srgbClr val="FFFF00"/>
                </a:solidFill>
                <a:latin typeface="Times New Roman" panose="02020603050405020304" pitchFamily="18" charset="0"/>
                <a:ea typeface="Times New Roman" panose="02020603050405020304" pitchFamily="18" charset="0"/>
              </a:rPr>
              <a:t> 2: </a:t>
            </a:r>
            <a:r>
              <a:rPr lang="en-US" sz="2600" dirty="0" err="1">
                <a:solidFill>
                  <a:srgbClr val="002060"/>
                </a:solidFill>
                <a:latin typeface="Times New Roman" panose="02020603050405020304" pitchFamily="18" charset="0"/>
                <a:ea typeface="Times New Roman" panose="02020603050405020304" pitchFamily="18" charset="0"/>
              </a:rPr>
              <a:t>Làm</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sao</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người</a:t>
            </a:r>
            <a:r>
              <a:rPr lang="en-US" sz="2600" dirty="0">
                <a:solidFill>
                  <a:srgbClr val="002060"/>
                </a:solidFill>
                <a:latin typeface="Times New Roman" panose="02020603050405020304" pitchFamily="18" charset="0"/>
                <a:ea typeface="Times New Roman" panose="02020603050405020304" pitchFamily="18" charset="0"/>
              </a:rPr>
              <a:t> ta </a:t>
            </a:r>
            <a:r>
              <a:rPr lang="en-US" sz="2600" dirty="0" err="1">
                <a:solidFill>
                  <a:srgbClr val="002060"/>
                </a:solidFill>
                <a:latin typeface="Times New Roman" panose="02020603050405020304" pitchFamily="18" charset="0"/>
                <a:ea typeface="Times New Roman" panose="02020603050405020304" pitchFamily="18" charset="0"/>
              </a:rPr>
              <a:t>có</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thể</a:t>
            </a:r>
            <a:r>
              <a:rPr lang="en-US" sz="2600" dirty="0">
                <a:solidFill>
                  <a:srgbClr val="002060"/>
                </a:solidFill>
                <a:latin typeface="Times New Roman" panose="02020603050405020304" pitchFamily="18" charset="0"/>
                <a:ea typeface="Times New Roman" panose="02020603050405020304" pitchFamily="18" charset="0"/>
              </a:rPr>
              <a:t> </a:t>
            </a:r>
            <a:endParaRPr lang="en-US" sz="2600" dirty="0" smtClean="0">
              <a:solidFill>
                <a:srgbClr val="002060"/>
              </a:solidFill>
              <a:latin typeface="Times New Roman" panose="02020603050405020304" pitchFamily="18" charset="0"/>
              <a:ea typeface="Times New Roman" panose="02020603050405020304" pitchFamily="18" charset="0"/>
            </a:endParaRPr>
          </a:p>
          <a:p>
            <a:pPr lvl="0" algn="just">
              <a:lnSpc>
                <a:spcPct val="115000"/>
              </a:lnSpc>
            </a:pPr>
            <a:r>
              <a:rPr lang="en-US" sz="2600" dirty="0" err="1" smtClean="0">
                <a:solidFill>
                  <a:srgbClr val="002060"/>
                </a:solidFill>
                <a:latin typeface="Times New Roman" panose="02020603050405020304" pitchFamily="18" charset="0"/>
                <a:ea typeface="Times New Roman" panose="02020603050405020304" pitchFamily="18" charset="0"/>
              </a:rPr>
              <a:t>vẽ</a:t>
            </a:r>
            <a:r>
              <a:rPr lang="en-US" sz="2600" dirty="0" smtClean="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được</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hình</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vượn</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người</a:t>
            </a:r>
            <a:r>
              <a:rPr lang="en-US" sz="2600" dirty="0">
                <a:solidFill>
                  <a:srgbClr val="002060"/>
                </a:solidFill>
                <a:latin typeface="Times New Roman" panose="02020603050405020304" pitchFamily="18" charset="0"/>
                <a:ea typeface="Times New Roman" panose="02020603050405020304" pitchFamily="18" charset="0"/>
              </a:rPr>
              <a:t>?</a:t>
            </a:r>
          </a:p>
        </p:txBody>
      </p:sp>
      <p:sp>
        <p:nvSpPr>
          <p:cNvPr id="16" name="Rectangle 15"/>
          <p:cNvSpPr/>
          <p:nvPr/>
        </p:nvSpPr>
        <p:spPr>
          <a:xfrm>
            <a:off x="788259" y="5468681"/>
            <a:ext cx="6096000" cy="1012585"/>
          </a:xfrm>
          <a:prstGeom prst="rect">
            <a:avLst/>
          </a:prstGeom>
        </p:spPr>
        <p:txBody>
          <a:bodyPr>
            <a:spAutoFit/>
          </a:bodyPr>
          <a:lstStyle/>
          <a:p>
            <a:pPr lvl="0" algn="just">
              <a:lnSpc>
                <a:spcPct val="115000"/>
              </a:lnSpc>
            </a:pPr>
            <a:r>
              <a:rPr lang="en-US" sz="2600" dirty="0" smtClean="0">
                <a:solidFill>
                  <a:srgbClr val="FF0000"/>
                </a:solidFill>
                <a:latin typeface="Times New Roman" panose="02020603050405020304" pitchFamily="18" charset="0"/>
                <a:ea typeface="Times New Roman" panose="02020603050405020304" pitchFamily="18" charset="0"/>
              </a:rPr>
              <a:t>GỢI Ý:</a:t>
            </a:r>
            <a:r>
              <a:rPr lang="en-US" sz="2600" dirty="0" smtClean="0">
                <a:solidFill>
                  <a:srgbClr val="002060"/>
                </a:solidFill>
                <a:latin typeface="Times New Roman" panose="02020603050405020304" pitchFamily="18" charset="0"/>
                <a:ea typeface="Times New Roman" panose="02020603050405020304" pitchFamily="18" charset="0"/>
              </a:rPr>
              <a:t> </a:t>
            </a:r>
            <a:r>
              <a:rPr lang="en-US" sz="2600" dirty="0" err="1" smtClean="0">
                <a:solidFill>
                  <a:srgbClr val="002060"/>
                </a:solidFill>
                <a:latin typeface="Times New Roman" panose="02020603050405020304" pitchFamily="18" charset="0"/>
                <a:ea typeface="Times New Roman" panose="02020603050405020304" pitchFamily="18" charset="0"/>
              </a:rPr>
              <a:t>Dựa</a:t>
            </a:r>
            <a:r>
              <a:rPr lang="en-US" sz="2600" dirty="0" smtClean="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vào</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hoá</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thạch</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được</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tìm</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thấy</a:t>
            </a:r>
            <a:r>
              <a:rPr lang="en-US" sz="2600" dirty="0">
                <a:solidFill>
                  <a:srgbClr val="002060"/>
                </a:solidFill>
                <a:latin typeface="Times New Roman" panose="02020603050405020304" pitchFamily="18" charset="0"/>
                <a:ea typeface="Times New Roman" panose="02020603050405020304" pitchFamily="18" charset="0"/>
              </a:rPr>
              <a:t> ở </a:t>
            </a:r>
            <a:r>
              <a:rPr lang="en-US" sz="2600" dirty="0" err="1">
                <a:solidFill>
                  <a:srgbClr val="002060"/>
                </a:solidFill>
                <a:latin typeface="Times New Roman" panose="02020603050405020304" pitchFamily="18" charset="0"/>
                <a:ea typeface="Times New Roman" panose="02020603050405020304" pitchFamily="18" charset="0"/>
              </a:rPr>
              <a:t>Châu</a:t>
            </a:r>
            <a:r>
              <a:rPr lang="en-US" sz="2600" dirty="0">
                <a:solidFill>
                  <a:srgbClr val="002060"/>
                </a:solidFill>
                <a:latin typeface="Times New Roman" panose="02020603050405020304" pitchFamily="18" charset="0"/>
                <a:ea typeface="Times New Roman" panose="02020603050405020304" pitchFamily="18" charset="0"/>
              </a:rPr>
              <a:t> Phi </a:t>
            </a:r>
            <a:r>
              <a:rPr lang="en-US" sz="2600" dirty="0" err="1">
                <a:solidFill>
                  <a:srgbClr val="002060"/>
                </a:solidFill>
                <a:latin typeface="Times New Roman" panose="02020603050405020304" pitchFamily="18" charset="0"/>
                <a:ea typeface="Times New Roman" panose="02020603050405020304" pitchFamily="18" charset="0"/>
              </a:rPr>
              <a:t>cách</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đây</a:t>
            </a:r>
            <a:r>
              <a:rPr lang="en-US" sz="2600" dirty="0">
                <a:solidFill>
                  <a:srgbClr val="002060"/>
                </a:solidFill>
                <a:latin typeface="Times New Roman" panose="02020603050405020304" pitchFamily="18" charset="0"/>
                <a:ea typeface="Times New Roman" panose="02020603050405020304" pitchFamily="18" charset="0"/>
              </a:rPr>
              <a:t> 6 </a:t>
            </a:r>
            <a:r>
              <a:rPr lang="en-US" sz="2600" dirty="0" err="1">
                <a:solidFill>
                  <a:srgbClr val="002060"/>
                </a:solidFill>
                <a:latin typeface="Times New Roman" panose="02020603050405020304" pitchFamily="18" charset="0"/>
                <a:ea typeface="Times New Roman" panose="02020603050405020304" pitchFamily="18" charset="0"/>
              </a:rPr>
              <a:t>triệu</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năm</a:t>
            </a:r>
            <a:endParaRPr lang="en-US" sz="2600"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656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2)">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edg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1DBB9E3-5031-4A5D-8318-F2267F28CA96}"/>
              </a:ext>
            </a:extLst>
          </p:cNvPr>
          <p:cNvSpPr/>
          <p:nvPr/>
        </p:nvSpPr>
        <p:spPr>
          <a:xfrm>
            <a:off x="265531" y="144736"/>
            <a:ext cx="8629087" cy="5744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pPr>
            <a:r>
              <a:rPr lang="vi-VN" sz="3000" b="1">
                <a:solidFill>
                  <a:srgbClr val="C00000"/>
                </a:solidFill>
                <a:latin typeface="Times New Roman" panose="02020603050405020304" pitchFamily="18" charset="0"/>
                <a:ea typeface="Times New Roman" panose="02020603050405020304" pitchFamily="18" charset="0"/>
              </a:rPr>
              <a:t>I. Quá trình tiến hoá từ vượn người thành người   </a:t>
            </a:r>
            <a:endParaRPr lang="vi-VN" sz="3000">
              <a:solidFill>
                <a:srgbClr val="C00000"/>
              </a:solidFill>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 xmlns:a16="http://schemas.microsoft.com/office/drawing/2014/main" id="{155C869E-A134-4444-BAD3-18D5D5713FC9}"/>
              </a:ext>
            </a:extLst>
          </p:cNvPr>
          <p:cNvSpPr txBox="1"/>
          <p:nvPr/>
        </p:nvSpPr>
        <p:spPr>
          <a:xfrm>
            <a:off x="1251051" y="799115"/>
            <a:ext cx="3329023" cy="523220"/>
          </a:xfrm>
          <a:prstGeom prst="rect">
            <a:avLst/>
          </a:prstGeom>
          <a:noFill/>
        </p:spPr>
        <p:txBody>
          <a:bodyPr wrap="square" rtlCol="0">
            <a:spAutoFit/>
          </a:bodyPr>
          <a:lstStyle/>
          <a:p>
            <a:r>
              <a:rPr lang="vi-VN" sz="2800" b="1" u="sng" dirty="0">
                <a:solidFill>
                  <a:schemeClr val="accent1"/>
                </a:solidFill>
                <a:latin typeface="Times New Roman" panose="02020603050405020304" pitchFamily="18" charset="0"/>
                <a:cs typeface="Times New Roman" panose="02020603050405020304" pitchFamily="18" charset="0"/>
              </a:rPr>
              <a:t>Sản phẩm gợi ý:</a:t>
            </a:r>
          </a:p>
        </p:txBody>
      </p:sp>
      <p:sp>
        <p:nvSpPr>
          <p:cNvPr id="7" name="Rectangle 6"/>
          <p:cNvSpPr/>
          <p:nvPr/>
        </p:nvSpPr>
        <p:spPr>
          <a:xfrm>
            <a:off x="111616" y="1368304"/>
            <a:ext cx="7036159" cy="1012585"/>
          </a:xfrm>
          <a:prstGeom prst="rect">
            <a:avLst/>
          </a:prstGeom>
        </p:spPr>
        <p:txBody>
          <a:bodyPr wrap="square">
            <a:spAutoFit/>
          </a:bodyPr>
          <a:lstStyle/>
          <a:p>
            <a:pPr lvl="0" algn="just">
              <a:lnSpc>
                <a:spcPct val="115000"/>
              </a:lnSpc>
            </a:pPr>
            <a:r>
              <a:rPr lang="en-US" sz="2600" u="sng" dirty="0" err="1">
                <a:solidFill>
                  <a:srgbClr val="FFFF00"/>
                </a:solidFill>
                <a:latin typeface="Times New Roman" panose="02020603050405020304" pitchFamily="18" charset="0"/>
                <a:ea typeface="Times New Roman" panose="02020603050405020304" pitchFamily="18" charset="0"/>
              </a:rPr>
              <a:t>Nhiệm</a:t>
            </a:r>
            <a:r>
              <a:rPr lang="en-US" sz="2600" u="sng" dirty="0">
                <a:solidFill>
                  <a:srgbClr val="FFFF00"/>
                </a:solidFill>
                <a:latin typeface="Times New Roman" panose="02020603050405020304" pitchFamily="18" charset="0"/>
                <a:ea typeface="Times New Roman" panose="02020603050405020304" pitchFamily="18" charset="0"/>
              </a:rPr>
              <a:t> </a:t>
            </a:r>
            <a:r>
              <a:rPr lang="en-US" sz="2600" u="sng" dirty="0" err="1">
                <a:solidFill>
                  <a:srgbClr val="FFFF00"/>
                </a:solidFill>
                <a:latin typeface="Times New Roman" panose="02020603050405020304" pitchFamily="18" charset="0"/>
                <a:ea typeface="Times New Roman" panose="02020603050405020304" pitchFamily="18" charset="0"/>
              </a:rPr>
              <a:t>vụ</a:t>
            </a:r>
            <a:r>
              <a:rPr lang="en-US" sz="2600" u="sng" dirty="0">
                <a:solidFill>
                  <a:srgbClr val="FFFF00"/>
                </a:solidFill>
                <a:latin typeface="Times New Roman" panose="02020603050405020304" pitchFamily="18" charset="0"/>
                <a:ea typeface="Times New Roman" panose="02020603050405020304" pitchFamily="18" charset="0"/>
              </a:rPr>
              <a:t> 3:</a:t>
            </a:r>
            <a:r>
              <a:rPr lang="en-US" sz="2600" u="sng"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Những</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đặc</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điểm</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nào</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cho</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sự</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tiến</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hóa</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của</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người</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tối</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cổ</a:t>
            </a:r>
            <a:r>
              <a:rPr lang="en-US" sz="2600" dirty="0">
                <a:solidFill>
                  <a:srgbClr val="002060"/>
                </a:solidFill>
                <a:latin typeface="Times New Roman" panose="02020603050405020304" pitchFamily="18" charset="0"/>
                <a:ea typeface="Times New Roman" panose="02020603050405020304" pitchFamily="18" charset="0"/>
              </a:rPr>
              <a:t> so </a:t>
            </a:r>
            <a:r>
              <a:rPr lang="en-US" sz="2600" dirty="0" err="1">
                <a:solidFill>
                  <a:srgbClr val="002060"/>
                </a:solidFill>
                <a:latin typeface="Times New Roman" panose="02020603050405020304" pitchFamily="18" charset="0"/>
                <a:ea typeface="Times New Roman" panose="02020603050405020304" pitchFamily="18" charset="0"/>
              </a:rPr>
              <a:t>với</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vượn</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người</a:t>
            </a:r>
            <a:r>
              <a:rPr lang="en-US" sz="2600" dirty="0">
                <a:solidFill>
                  <a:srgbClr val="002060"/>
                </a:solidFill>
                <a:latin typeface="Times New Roman" panose="02020603050405020304" pitchFamily="18" charset="0"/>
                <a:ea typeface="Times New Roman" panose="02020603050405020304" pitchFamily="18" charset="0"/>
              </a:rPr>
              <a:t> ?</a:t>
            </a:r>
          </a:p>
        </p:txBody>
      </p:sp>
      <p:sp>
        <p:nvSpPr>
          <p:cNvPr id="8" name="Rectangle 7"/>
          <p:cNvSpPr/>
          <p:nvPr/>
        </p:nvSpPr>
        <p:spPr>
          <a:xfrm>
            <a:off x="566558" y="2464101"/>
            <a:ext cx="6766786" cy="1472711"/>
          </a:xfrm>
          <a:prstGeom prst="rect">
            <a:avLst/>
          </a:prstGeom>
        </p:spPr>
        <p:txBody>
          <a:bodyPr wrap="square">
            <a:spAutoFit/>
          </a:bodyPr>
          <a:lstStyle/>
          <a:p>
            <a:pPr lvl="0" algn="just">
              <a:lnSpc>
                <a:spcPct val="115000"/>
              </a:lnSpc>
            </a:pPr>
            <a:r>
              <a:rPr lang="en-US" sz="2600" dirty="0" smtClean="0">
                <a:solidFill>
                  <a:srgbClr val="FF0000"/>
                </a:solidFill>
                <a:latin typeface="Times New Roman" panose="02020603050405020304" pitchFamily="18" charset="0"/>
                <a:ea typeface="Times New Roman" panose="02020603050405020304" pitchFamily="18" charset="0"/>
              </a:rPr>
              <a:t>GỢI Ý:</a:t>
            </a:r>
            <a:r>
              <a:rPr lang="en-US" sz="2600" dirty="0" smtClean="0">
                <a:solidFill>
                  <a:srgbClr val="002060"/>
                </a:solidFill>
                <a:latin typeface="Times New Roman" panose="02020603050405020304" pitchFamily="18" charset="0"/>
                <a:ea typeface="Times New Roman" panose="02020603050405020304" pitchFamily="18" charset="0"/>
              </a:rPr>
              <a:t> </a:t>
            </a:r>
            <a:r>
              <a:rPr lang="en-US" sz="2600" dirty="0" err="1" smtClean="0">
                <a:solidFill>
                  <a:srgbClr val="002060"/>
                </a:solidFill>
                <a:latin typeface="Times New Roman" panose="02020603050405020304" pitchFamily="18" charset="0"/>
                <a:ea typeface="Times New Roman" panose="02020603050405020304" pitchFamily="18" charset="0"/>
              </a:rPr>
              <a:t>Người</a:t>
            </a:r>
            <a:r>
              <a:rPr lang="en-US" sz="2600" dirty="0" smtClean="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tối</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cổ</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đi</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thẳng</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bằng</a:t>
            </a:r>
            <a:r>
              <a:rPr lang="en-US" sz="2600" dirty="0">
                <a:solidFill>
                  <a:srgbClr val="002060"/>
                </a:solidFill>
                <a:latin typeface="Times New Roman" panose="02020603050405020304" pitchFamily="18" charset="0"/>
                <a:ea typeface="Times New Roman" panose="02020603050405020304" pitchFamily="18" charset="0"/>
              </a:rPr>
              <a:t> 2 </a:t>
            </a:r>
            <a:r>
              <a:rPr lang="en-US" sz="2600" dirty="0" err="1">
                <a:solidFill>
                  <a:srgbClr val="002060"/>
                </a:solidFill>
                <a:latin typeface="Times New Roman" panose="02020603050405020304" pitchFamily="18" charset="0"/>
                <a:ea typeface="Times New Roman" panose="02020603050405020304" pitchFamily="18" charset="0"/>
              </a:rPr>
              <a:t>chân</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bỏ</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đời</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sống</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leo</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trèo</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đã</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biết</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làm</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công</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cụ</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lao</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động</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bằng</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tay</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não</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lớn</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hơn</a:t>
            </a:r>
            <a:endParaRPr lang="en-US" sz="2600" dirty="0">
              <a:solidFill>
                <a:srgbClr val="002060"/>
              </a:solidFill>
              <a:latin typeface="Times New Roman" panose="02020603050405020304" pitchFamily="18" charset="0"/>
              <a:ea typeface="Times New Roman" panose="02020603050405020304" pitchFamily="18" charset="0"/>
            </a:endParaRPr>
          </a:p>
        </p:txBody>
      </p:sp>
      <p:sp>
        <p:nvSpPr>
          <p:cNvPr id="9" name="Rectangle 8"/>
          <p:cNvSpPr/>
          <p:nvPr/>
        </p:nvSpPr>
        <p:spPr>
          <a:xfrm>
            <a:off x="111616" y="4020024"/>
            <a:ext cx="6817218" cy="1472711"/>
          </a:xfrm>
          <a:prstGeom prst="rect">
            <a:avLst/>
          </a:prstGeom>
        </p:spPr>
        <p:txBody>
          <a:bodyPr wrap="square">
            <a:spAutoFit/>
          </a:bodyPr>
          <a:lstStyle/>
          <a:p>
            <a:pPr lvl="0" algn="just">
              <a:lnSpc>
                <a:spcPct val="115000"/>
              </a:lnSpc>
            </a:pPr>
            <a:r>
              <a:rPr lang="en-US" sz="2600" u="sng" dirty="0" err="1">
                <a:solidFill>
                  <a:srgbClr val="FFFF00"/>
                </a:solidFill>
                <a:latin typeface="Times New Roman" panose="02020603050405020304" pitchFamily="18" charset="0"/>
                <a:ea typeface="Times New Roman" panose="02020603050405020304" pitchFamily="18" charset="0"/>
              </a:rPr>
              <a:t>Nhiệm</a:t>
            </a:r>
            <a:r>
              <a:rPr lang="en-US" sz="2600" u="sng" dirty="0">
                <a:solidFill>
                  <a:srgbClr val="FFFF00"/>
                </a:solidFill>
                <a:latin typeface="Times New Roman" panose="02020603050405020304" pitchFamily="18" charset="0"/>
                <a:ea typeface="Times New Roman" panose="02020603050405020304" pitchFamily="18" charset="0"/>
              </a:rPr>
              <a:t> </a:t>
            </a:r>
            <a:r>
              <a:rPr lang="en-US" sz="2600" u="sng" dirty="0" err="1">
                <a:solidFill>
                  <a:srgbClr val="FFFF00"/>
                </a:solidFill>
                <a:latin typeface="Times New Roman" panose="02020603050405020304" pitchFamily="18" charset="0"/>
                <a:ea typeface="Times New Roman" panose="02020603050405020304" pitchFamily="18" charset="0"/>
              </a:rPr>
              <a:t>vụ</a:t>
            </a:r>
            <a:r>
              <a:rPr lang="en-US" sz="2600" u="sng" dirty="0">
                <a:solidFill>
                  <a:srgbClr val="FFFF00"/>
                </a:solidFill>
                <a:latin typeface="Times New Roman" panose="02020603050405020304" pitchFamily="18" charset="0"/>
                <a:ea typeface="Times New Roman" panose="02020603050405020304" pitchFamily="18" charset="0"/>
              </a:rPr>
              <a:t> 4: </a:t>
            </a:r>
            <a:r>
              <a:rPr lang="en-US" sz="2600" dirty="0" err="1">
                <a:solidFill>
                  <a:srgbClr val="002060"/>
                </a:solidFill>
                <a:latin typeface="Times New Roman" panose="02020603050405020304" pitchFamily="18" charset="0"/>
                <a:ea typeface="Times New Roman" panose="02020603050405020304" pitchFamily="18" charset="0"/>
              </a:rPr>
              <a:t>Quan</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sát</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hình</a:t>
            </a:r>
            <a:r>
              <a:rPr lang="en-US" sz="2600" dirty="0">
                <a:solidFill>
                  <a:srgbClr val="002060"/>
                </a:solidFill>
                <a:latin typeface="Times New Roman" panose="02020603050405020304" pitchFamily="18" charset="0"/>
                <a:ea typeface="Times New Roman" panose="02020603050405020304" pitchFamily="18" charset="0"/>
              </a:rPr>
              <a:t> 3.3, So </a:t>
            </a:r>
            <a:r>
              <a:rPr lang="en-US" sz="2600" dirty="0" err="1">
                <a:solidFill>
                  <a:srgbClr val="002060"/>
                </a:solidFill>
                <a:latin typeface="Times New Roman" panose="02020603050405020304" pitchFamily="18" charset="0"/>
                <a:ea typeface="Times New Roman" panose="02020603050405020304" pitchFamily="18" charset="0"/>
              </a:rPr>
              <a:t>sánh</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điểm</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khác</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nhau</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giữa</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người</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người</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tối</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cổ</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và</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người</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tinh</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khôn</a:t>
            </a:r>
            <a:r>
              <a:rPr lang="en-US" sz="2600" dirty="0">
                <a:solidFill>
                  <a:srgbClr val="002060"/>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621150" y="5533140"/>
            <a:ext cx="6096000" cy="892552"/>
          </a:xfrm>
          <a:prstGeom prst="rect">
            <a:avLst/>
          </a:prstGeom>
        </p:spPr>
        <p:txBody>
          <a:bodyPr>
            <a:spAutoFit/>
          </a:bodyPr>
          <a:lstStyle/>
          <a:p>
            <a:r>
              <a:rPr lang="en-US" sz="2600" dirty="0">
                <a:solidFill>
                  <a:srgbClr val="FF0000"/>
                </a:solidFill>
                <a:latin typeface="Times New Roman" panose="02020603050405020304" pitchFamily="18" charset="0"/>
                <a:ea typeface="Times New Roman" panose="02020603050405020304" pitchFamily="18" charset="0"/>
              </a:rPr>
              <a:t>GỢI Ý: </a:t>
            </a:r>
            <a:r>
              <a:rPr lang="en-US" sz="2600" dirty="0" err="1" smtClean="0">
                <a:solidFill>
                  <a:srgbClr val="002060"/>
                </a:solidFill>
                <a:latin typeface="Times New Roman" panose="02020603050405020304" pitchFamily="18" charset="0"/>
                <a:ea typeface="Times New Roman" panose="02020603050405020304" pitchFamily="18" charset="0"/>
              </a:rPr>
              <a:t>Bộ</a:t>
            </a:r>
            <a:r>
              <a:rPr lang="en-US" sz="2600" dirty="0" smtClean="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não</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lớn</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hơn</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cơ</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thể</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hoàn</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thiện</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về</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cơ</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bản</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giống</a:t>
            </a:r>
            <a:r>
              <a:rPr lang="en-US"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latin typeface="Times New Roman" panose="02020603050405020304" pitchFamily="18" charset="0"/>
                <a:ea typeface="Times New Roman" panose="02020603050405020304" pitchFamily="18" charset="0"/>
              </a:rPr>
              <a:t>chúng</a:t>
            </a:r>
            <a:r>
              <a:rPr lang="en-US" sz="2600" dirty="0">
                <a:solidFill>
                  <a:srgbClr val="002060"/>
                </a:solidFill>
                <a:latin typeface="Times New Roman" panose="02020603050405020304" pitchFamily="18" charset="0"/>
                <a:ea typeface="Times New Roman" panose="02020603050405020304" pitchFamily="18" charset="0"/>
              </a:rPr>
              <a:t> ta </a:t>
            </a:r>
            <a:r>
              <a:rPr lang="en-US" sz="2600" dirty="0" err="1">
                <a:solidFill>
                  <a:srgbClr val="002060"/>
                </a:solidFill>
                <a:latin typeface="Times New Roman" panose="02020603050405020304" pitchFamily="18" charset="0"/>
                <a:ea typeface="Times New Roman" panose="02020603050405020304" pitchFamily="18" charset="0"/>
              </a:rPr>
              <a:t>ngày</a:t>
            </a:r>
            <a:r>
              <a:rPr lang="en-US" sz="2600" dirty="0">
                <a:solidFill>
                  <a:srgbClr val="002060"/>
                </a:solidFill>
                <a:latin typeface="Times New Roman" panose="02020603050405020304" pitchFamily="18" charset="0"/>
                <a:ea typeface="Times New Roman" panose="02020603050405020304" pitchFamily="18" charset="0"/>
              </a:rPr>
              <a:t> nay.</a:t>
            </a:r>
            <a:endParaRPr lang="en-US" sz="2600" dirty="0"/>
          </a:p>
        </p:txBody>
      </p:sp>
      <p:pic>
        <p:nvPicPr>
          <p:cNvPr id="11" name="image98.png">
            <a:extLst>
              <a:ext uri="{FF2B5EF4-FFF2-40B4-BE49-F238E27FC236}">
                <a16:creationId xmlns="" xmlns:a16="http://schemas.microsoft.com/office/drawing/2014/main" id="{8B9ED191-EECB-4F0A-9E75-BA1F57EAE7C8}"/>
              </a:ext>
            </a:extLst>
          </p:cNvPr>
          <p:cNvPicPr/>
          <p:nvPr/>
        </p:nvPicPr>
        <p:blipFill>
          <a:blip r:embed="rId2"/>
          <a:srcRect/>
          <a:stretch>
            <a:fillRect/>
          </a:stretch>
        </p:blipFill>
        <p:spPr>
          <a:xfrm>
            <a:off x="7406986" y="719136"/>
            <a:ext cx="4785014" cy="3093756"/>
          </a:xfrm>
          <a:prstGeom prst="rect">
            <a:avLst/>
          </a:prstGeom>
          <a:ln/>
        </p:spPr>
      </p:pic>
      <p:pic>
        <p:nvPicPr>
          <p:cNvPr id="12" name="image94.png">
            <a:extLst>
              <a:ext uri="{FF2B5EF4-FFF2-40B4-BE49-F238E27FC236}">
                <a16:creationId xmlns="" xmlns:a16="http://schemas.microsoft.com/office/drawing/2014/main" id="{C5A9DC4F-4E74-4F54-B95B-D4958551AEA3}"/>
              </a:ext>
            </a:extLst>
          </p:cNvPr>
          <p:cNvPicPr/>
          <p:nvPr/>
        </p:nvPicPr>
        <p:blipFill>
          <a:blip r:embed="rId3"/>
          <a:srcRect/>
          <a:stretch>
            <a:fillRect/>
          </a:stretch>
        </p:blipFill>
        <p:spPr>
          <a:xfrm>
            <a:off x="7406986" y="3812892"/>
            <a:ext cx="4804064" cy="3045109"/>
          </a:xfrm>
          <a:prstGeom prst="rect">
            <a:avLst/>
          </a:prstGeom>
          <a:ln/>
        </p:spPr>
      </p:pic>
    </p:spTree>
    <p:extLst>
      <p:ext uri="{BB962C8B-B14F-4D97-AF65-F5344CB8AC3E}">
        <p14:creationId xmlns:p14="http://schemas.microsoft.com/office/powerpoint/2010/main" val="2668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ppt_x</p:attrName>
                                        </p:attrNameLst>
                                      </p:cBhvr>
                                      <p:tavLst>
                                        <p:tav tm="0">
                                          <p:val>
                                            <p:strVal val="#ppt_x-#ppt_w*1.125000"/>
                                          </p:val>
                                        </p:tav>
                                        <p:tav tm="100000">
                                          <p:val>
                                            <p:strVal val="#ppt_x"/>
                                          </p:val>
                                        </p:tav>
                                      </p:tavLst>
                                    </p:anim>
                                    <p:animEffect transition="in" filter="wipe(righ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5E96F46-8267-4321-A535-4C968E776B47}"/>
              </a:ext>
            </a:extLst>
          </p:cNvPr>
          <p:cNvSpPr/>
          <p:nvPr/>
        </p:nvSpPr>
        <p:spPr>
          <a:xfrm>
            <a:off x="611895" y="73343"/>
            <a:ext cx="8629087" cy="5744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pPr>
            <a:r>
              <a:rPr lang="vi-VN" sz="3000" b="1" dirty="0">
                <a:solidFill>
                  <a:srgbClr val="C00000"/>
                </a:solidFill>
                <a:latin typeface="Times New Roman" panose="02020603050405020304" pitchFamily="18" charset="0"/>
                <a:ea typeface="Times New Roman" panose="02020603050405020304" pitchFamily="18" charset="0"/>
              </a:rPr>
              <a:t>I. Quá trình tiến hoá từ vượn người thành người   </a:t>
            </a:r>
            <a:endParaRPr lang="vi-VN" sz="3000" dirty="0">
              <a:solidFill>
                <a:srgbClr val="C00000"/>
              </a:solidFill>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 xmlns:a16="http://schemas.microsoft.com/office/drawing/2014/main" id="{CC47F9C6-025A-43A0-BE93-F1FA923F5520}"/>
              </a:ext>
            </a:extLst>
          </p:cNvPr>
          <p:cNvSpPr txBox="1"/>
          <p:nvPr/>
        </p:nvSpPr>
        <p:spPr>
          <a:xfrm>
            <a:off x="2733285" y="664845"/>
            <a:ext cx="6096000" cy="548099"/>
          </a:xfrm>
          <a:prstGeom prst="rect">
            <a:avLst/>
          </a:prstGeom>
          <a:noFill/>
        </p:spPr>
        <p:txBody>
          <a:bodyPr wrap="square">
            <a:spAutoFit/>
          </a:bodyPr>
          <a:lstStyle/>
          <a:p>
            <a:pPr algn="ctr">
              <a:lnSpc>
                <a:spcPct val="115000"/>
              </a:lnSpc>
            </a:pPr>
            <a:r>
              <a:rPr lang="vi-VN" sz="2800" b="1" dirty="0">
                <a:solidFill>
                  <a:schemeClr val="accent6">
                    <a:lumMod val="75000"/>
                  </a:schemeClr>
                </a:solidFill>
                <a:effectLst/>
                <a:latin typeface="Times New Roman" panose="02020603050405020304" pitchFamily="18" charset="0"/>
                <a:ea typeface="Times New Roman" panose="02020603050405020304" pitchFamily="18" charset="0"/>
              </a:rPr>
              <a:t>PHIẾU HỌC TẬP</a:t>
            </a:r>
            <a:endParaRPr lang="vi-VN" sz="2800" dirty="0">
              <a:solidFill>
                <a:schemeClr val="accent6">
                  <a:lumMod val="75000"/>
                </a:schemeClr>
              </a:solidFill>
              <a:effectLst/>
              <a:latin typeface="Times New Roman" panose="02020603050405020304" pitchFamily="18" charset="0"/>
              <a:ea typeface="Times New Roman" panose="02020603050405020304" pitchFamily="18" charset="0"/>
            </a:endParaRPr>
          </a:p>
        </p:txBody>
      </p:sp>
      <p:graphicFrame>
        <p:nvGraphicFramePr>
          <p:cNvPr id="3" name="Table 3">
            <a:extLst>
              <a:ext uri="{FF2B5EF4-FFF2-40B4-BE49-F238E27FC236}">
                <a16:creationId xmlns="" xmlns:a16="http://schemas.microsoft.com/office/drawing/2014/main" id="{739B47FB-0390-1E40-BF5E-E5E154EDF73B}"/>
              </a:ext>
            </a:extLst>
          </p:cNvPr>
          <p:cNvGraphicFramePr>
            <a:graphicFrameLocks noGrp="1"/>
          </p:cNvGraphicFramePr>
          <p:nvPr>
            <p:extLst>
              <p:ext uri="{D42A27DB-BD31-4B8C-83A1-F6EECF244321}">
                <p14:modId xmlns:p14="http://schemas.microsoft.com/office/powerpoint/2010/main" val="945146433"/>
              </p:ext>
            </p:extLst>
          </p:nvPr>
        </p:nvGraphicFramePr>
        <p:xfrm>
          <a:off x="1661534" y="2130375"/>
          <a:ext cx="8307657" cy="3997770"/>
        </p:xfrm>
        <a:graphic>
          <a:graphicData uri="http://schemas.openxmlformats.org/drawingml/2006/table">
            <a:tbl>
              <a:tblPr firstRow="1" bandRow="1">
                <a:tableStyleId>{5C22544A-7EE6-4342-B048-85BDC9FD1C3A}</a:tableStyleId>
              </a:tblPr>
              <a:tblGrid>
                <a:gridCol w="1981737">
                  <a:extLst>
                    <a:ext uri="{9D8B030D-6E8A-4147-A177-3AD203B41FA5}">
                      <a16:colId xmlns="" xmlns:a16="http://schemas.microsoft.com/office/drawing/2014/main" val="3951132329"/>
                    </a:ext>
                  </a:extLst>
                </a:gridCol>
                <a:gridCol w="2108640">
                  <a:extLst>
                    <a:ext uri="{9D8B030D-6E8A-4147-A177-3AD203B41FA5}">
                      <a16:colId xmlns="" xmlns:a16="http://schemas.microsoft.com/office/drawing/2014/main" val="2321917946"/>
                    </a:ext>
                  </a:extLst>
                </a:gridCol>
                <a:gridCol w="2108640">
                  <a:extLst>
                    <a:ext uri="{9D8B030D-6E8A-4147-A177-3AD203B41FA5}">
                      <a16:colId xmlns="" xmlns:a16="http://schemas.microsoft.com/office/drawing/2014/main" val="1152809637"/>
                    </a:ext>
                  </a:extLst>
                </a:gridCol>
                <a:gridCol w="2108640">
                  <a:extLst>
                    <a:ext uri="{9D8B030D-6E8A-4147-A177-3AD203B41FA5}">
                      <a16:colId xmlns="" xmlns:a16="http://schemas.microsoft.com/office/drawing/2014/main" val="3531222347"/>
                    </a:ext>
                  </a:extLst>
                </a:gridCol>
              </a:tblGrid>
              <a:tr h="616674">
                <a:tc>
                  <a:txBody>
                    <a:bodyPr/>
                    <a:lstStyle/>
                    <a:p>
                      <a:endParaRPr lang="x-none" dirty="0"/>
                    </a:p>
                  </a:txBody>
                  <a:tcPr/>
                </a:tc>
                <a:tc>
                  <a:txBody>
                    <a:bodyPr/>
                    <a:lstStyle/>
                    <a:p>
                      <a:r>
                        <a:rPr lang="x-none" dirty="0"/>
                        <a:t>Vượn người</a:t>
                      </a:r>
                    </a:p>
                  </a:txBody>
                  <a:tcPr/>
                </a:tc>
                <a:tc>
                  <a:txBody>
                    <a:bodyPr/>
                    <a:lstStyle/>
                    <a:p>
                      <a:r>
                        <a:rPr lang="x-none" dirty="0"/>
                        <a:t>Người tối cổ</a:t>
                      </a:r>
                    </a:p>
                  </a:txBody>
                  <a:tcPr/>
                </a:tc>
                <a:tc>
                  <a:txBody>
                    <a:bodyPr/>
                    <a:lstStyle/>
                    <a:p>
                      <a:r>
                        <a:rPr lang="x-none" dirty="0"/>
                        <a:t>Người tinh khôn</a:t>
                      </a:r>
                    </a:p>
                  </a:txBody>
                  <a:tcPr/>
                </a:tc>
                <a:extLst>
                  <a:ext uri="{0D108BD9-81ED-4DB2-BD59-A6C34878D82A}">
                    <a16:rowId xmlns="" xmlns:a16="http://schemas.microsoft.com/office/drawing/2014/main" val="1970427010"/>
                  </a:ext>
                </a:extLst>
              </a:tr>
              <a:tr h="616674">
                <a:tc>
                  <a:txBody>
                    <a:bodyPr/>
                    <a:lstStyle/>
                    <a:p>
                      <a:r>
                        <a:rPr lang="x-none" dirty="0"/>
                        <a:t>Thời gian xuất hiện</a:t>
                      </a:r>
                    </a:p>
                  </a:txBody>
                  <a:tcPr/>
                </a:tc>
                <a:tc>
                  <a:txBody>
                    <a:bodyPr/>
                    <a:lstStyle/>
                    <a:p>
                      <a:endParaRPr lang="x-none"/>
                    </a:p>
                  </a:txBody>
                  <a:tcPr/>
                </a:tc>
                <a:tc>
                  <a:txBody>
                    <a:bodyPr/>
                    <a:lstStyle/>
                    <a:p>
                      <a:endParaRPr lang="x-none"/>
                    </a:p>
                  </a:txBody>
                  <a:tcPr/>
                </a:tc>
                <a:tc>
                  <a:txBody>
                    <a:bodyPr/>
                    <a:lstStyle/>
                    <a:p>
                      <a:endParaRPr lang="x-none"/>
                    </a:p>
                  </a:txBody>
                  <a:tcPr/>
                </a:tc>
                <a:extLst>
                  <a:ext uri="{0D108BD9-81ED-4DB2-BD59-A6C34878D82A}">
                    <a16:rowId xmlns="" xmlns:a16="http://schemas.microsoft.com/office/drawing/2014/main" val="3546756078"/>
                  </a:ext>
                </a:extLst>
              </a:tr>
              <a:tr h="835648">
                <a:tc>
                  <a:txBody>
                    <a:bodyPr/>
                    <a:lstStyle/>
                    <a:p>
                      <a:r>
                        <a:rPr lang="x-none" dirty="0"/>
                        <a:t>Địa điểm tìm thấy hoá thạch sớm nhất</a:t>
                      </a:r>
                    </a:p>
                  </a:txBody>
                  <a:tcPr/>
                </a:tc>
                <a:tc>
                  <a:txBody>
                    <a:bodyPr/>
                    <a:lstStyle/>
                    <a:p>
                      <a:endParaRPr lang="x-none"/>
                    </a:p>
                  </a:txBody>
                  <a:tcPr/>
                </a:tc>
                <a:tc>
                  <a:txBody>
                    <a:bodyPr/>
                    <a:lstStyle/>
                    <a:p>
                      <a:endParaRPr lang="x-none"/>
                    </a:p>
                  </a:txBody>
                  <a:tcPr/>
                </a:tc>
                <a:tc>
                  <a:txBody>
                    <a:bodyPr/>
                    <a:lstStyle/>
                    <a:p>
                      <a:endParaRPr lang="x-none"/>
                    </a:p>
                  </a:txBody>
                  <a:tcPr/>
                </a:tc>
                <a:extLst>
                  <a:ext uri="{0D108BD9-81ED-4DB2-BD59-A6C34878D82A}">
                    <a16:rowId xmlns="" xmlns:a16="http://schemas.microsoft.com/office/drawing/2014/main" val="1757628047"/>
                  </a:ext>
                </a:extLst>
              </a:tr>
              <a:tr h="616674">
                <a:tc>
                  <a:txBody>
                    <a:bodyPr/>
                    <a:lstStyle/>
                    <a:p>
                      <a:r>
                        <a:rPr lang="x-none" dirty="0"/>
                        <a:t>Đặc điểm não</a:t>
                      </a:r>
                    </a:p>
                  </a:txBody>
                  <a:tcPr/>
                </a:tc>
                <a:tc>
                  <a:txBody>
                    <a:bodyPr/>
                    <a:lstStyle/>
                    <a:p>
                      <a:endParaRPr lang="x-none"/>
                    </a:p>
                  </a:txBody>
                  <a:tcPr/>
                </a:tc>
                <a:tc>
                  <a:txBody>
                    <a:bodyPr/>
                    <a:lstStyle/>
                    <a:p>
                      <a:endParaRPr lang="x-none"/>
                    </a:p>
                  </a:txBody>
                  <a:tcPr/>
                </a:tc>
                <a:tc>
                  <a:txBody>
                    <a:bodyPr/>
                    <a:lstStyle/>
                    <a:p>
                      <a:endParaRPr lang="x-none"/>
                    </a:p>
                  </a:txBody>
                  <a:tcPr/>
                </a:tc>
                <a:extLst>
                  <a:ext uri="{0D108BD9-81ED-4DB2-BD59-A6C34878D82A}">
                    <a16:rowId xmlns="" xmlns:a16="http://schemas.microsoft.com/office/drawing/2014/main" val="2631038534"/>
                  </a:ext>
                </a:extLst>
              </a:tr>
              <a:tr h="616674">
                <a:tc>
                  <a:txBody>
                    <a:bodyPr/>
                    <a:lstStyle/>
                    <a:p>
                      <a:r>
                        <a:rPr lang="x-none" dirty="0"/>
                        <a:t>Đặc điểm vận động</a:t>
                      </a:r>
                    </a:p>
                  </a:txBody>
                  <a:tcPr/>
                </a:tc>
                <a:tc>
                  <a:txBody>
                    <a:bodyPr/>
                    <a:lstStyle/>
                    <a:p>
                      <a:endParaRPr lang="x-none"/>
                    </a:p>
                  </a:txBody>
                  <a:tcPr/>
                </a:tc>
                <a:tc>
                  <a:txBody>
                    <a:bodyPr/>
                    <a:lstStyle/>
                    <a:p>
                      <a:endParaRPr lang="x-none"/>
                    </a:p>
                  </a:txBody>
                  <a:tcPr/>
                </a:tc>
                <a:tc>
                  <a:txBody>
                    <a:bodyPr/>
                    <a:lstStyle/>
                    <a:p>
                      <a:endParaRPr lang="x-none"/>
                    </a:p>
                  </a:txBody>
                  <a:tcPr/>
                </a:tc>
                <a:extLst>
                  <a:ext uri="{0D108BD9-81ED-4DB2-BD59-A6C34878D82A}">
                    <a16:rowId xmlns="" xmlns:a16="http://schemas.microsoft.com/office/drawing/2014/main" val="1247038509"/>
                  </a:ext>
                </a:extLst>
              </a:tr>
              <a:tr h="616674">
                <a:tc>
                  <a:txBody>
                    <a:bodyPr/>
                    <a:lstStyle/>
                    <a:p>
                      <a:r>
                        <a:rPr lang="x-none" dirty="0"/>
                        <a:t>Công cụ lao động</a:t>
                      </a:r>
                    </a:p>
                  </a:txBody>
                  <a:tcPr/>
                </a:tc>
                <a:tc>
                  <a:txBody>
                    <a:bodyPr/>
                    <a:lstStyle/>
                    <a:p>
                      <a:endParaRPr lang="x-none"/>
                    </a:p>
                  </a:txBody>
                  <a:tcPr/>
                </a:tc>
                <a:tc>
                  <a:txBody>
                    <a:bodyPr/>
                    <a:lstStyle/>
                    <a:p>
                      <a:endParaRPr lang="x-none"/>
                    </a:p>
                  </a:txBody>
                  <a:tcPr/>
                </a:tc>
                <a:tc>
                  <a:txBody>
                    <a:bodyPr/>
                    <a:lstStyle/>
                    <a:p>
                      <a:endParaRPr lang="x-none" dirty="0"/>
                    </a:p>
                  </a:txBody>
                  <a:tcPr/>
                </a:tc>
                <a:extLst>
                  <a:ext uri="{0D108BD9-81ED-4DB2-BD59-A6C34878D82A}">
                    <a16:rowId xmlns="" xmlns:a16="http://schemas.microsoft.com/office/drawing/2014/main" val="1409709186"/>
                  </a:ext>
                </a:extLst>
              </a:tr>
            </a:tbl>
          </a:graphicData>
        </a:graphic>
      </p:graphicFrame>
      <p:sp>
        <p:nvSpPr>
          <p:cNvPr id="4" name="TextBox 3">
            <a:extLst>
              <a:ext uri="{FF2B5EF4-FFF2-40B4-BE49-F238E27FC236}">
                <a16:creationId xmlns="" xmlns:a16="http://schemas.microsoft.com/office/drawing/2014/main" id="{CFD1D3D0-069C-9E42-A991-AC3AD2177D18}"/>
              </a:ext>
            </a:extLst>
          </p:cNvPr>
          <p:cNvSpPr txBox="1"/>
          <p:nvPr/>
        </p:nvSpPr>
        <p:spPr>
          <a:xfrm>
            <a:off x="1661534" y="1212944"/>
            <a:ext cx="8631042" cy="954107"/>
          </a:xfrm>
          <a:prstGeom prst="rect">
            <a:avLst/>
          </a:prstGeom>
          <a:noFill/>
        </p:spPr>
        <p:txBody>
          <a:bodyPr wrap="square" rtlCol="0">
            <a:spAutoFit/>
          </a:bodyPr>
          <a:lstStyle/>
          <a:p>
            <a:r>
              <a:rPr lang="x-none" sz="2800" u="sng" dirty="0">
                <a:solidFill>
                  <a:schemeClr val="accent1"/>
                </a:solidFill>
                <a:latin typeface="Times New Roman" panose="02020603050405020304" pitchFamily="18" charset="0"/>
                <a:cs typeface="Times New Roman" panose="02020603050405020304" pitchFamily="18" charset="0"/>
              </a:rPr>
              <a:t>Dựa vào SGK và kết quả thảo luận, Hs hoàn thành phiếu học tập (7p)</a:t>
            </a:r>
          </a:p>
        </p:txBody>
      </p:sp>
    </p:spTree>
    <p:extLst>
      <p:ext uri="{BB962C8B-B14F-4D97-AF65-F5344CB8AC3E}">
        <p14:creationId xmlns:p14="http://schemas.microsoft.com/office/powerpoint/2010/main" val="202894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1B277FC-B2F8-4D5A-84B4-68570D08E622}"/>
              </a:ext>
            </a:extLst>
          </p:cNvPr>
          <p:cNvSpPr/>
          <p:nvPr/>
        </p:nvSpPr>
        <p:spPr>
          <a:xfrm>
            <a:off x="265531" y="144736"/>
            <a:ext cx="8629087" cy="5744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pPr>
            <a:r>
              <a:rPr lang="vi-VN" sz="3000" b="1" dirty="0">
                <a:solidFill>
                  <a:srgbClr val="C00000"/>
                </a:solidFill>
                <a:latin typeface="Times New Roman" panose="02020603050405020304" pitchFamily="18" charset="0"/>
                <a:ea typeface="Times New Roman" panose="02020603050405020304" pitchFamily="18" charset="0"/>
              </a:rPr>
              <a:t>I. Quá trình tiến hoá từ vượn người thành người   </a:t>
            </a:r>
            <a:endParaRPr lang="vi-VN" sz="3000" dirty="0">
              <a:solidFill>
                <a:srgbClr val="C00000"/>
              </a:solidFill>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 xmlns:a16="http://schemas.microsoft.com/office/drawing/2014/main" id="{FA05B5BC-05FE-442A-9923-44D16B38E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31" y="1457172"/>
            <a:ext cx="3336348" cy="3943653"/>
          </a:xfrm>
          <a:prstGeom prst="rect">
            <a:avLst/>
          </a:prstGeom>
        </p:spPr>
      </p:pic>
      <p:sp>
        <p:nvSpPr>
          <p:cNvPr id="12" name="TextBox 11">
            <a:extLst>
              <a:ext uri="{FF2B5EF4-FFF2-40B4-BE49-F238E27FC236}">
                <a16:creationId xmlns="" xmlns:a16="http://schemas.microsoft.com/office/drawing/2014/main" id="{72FAC149-AAD2-4EA9-B4CE-4F55990A8CD8}"/>
              </a:ext>
            </a:extLst>
          </p:cNvPr>
          <p:cNvSpPr txBox="1"/>
          <p:nvPr/>
        </p:nvSpPr>
        <p:spPr>
          <a:xfrm>
            <a:off x="1320138" y="5619520"/>
            <a:ext cx="2133599"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Vượn người</a:t>
            </a:r>
          </a:p>
        </p:txBody>
      </p:sp>
      <p:sp>
        <p:nvSpPr>
          <p:cNvPr id="13" name="TextBox 12">
            <a:extLst>
              <a:ext uri="{FF2B5EF4-FFF2-40B4-BE49-F238E27FC236}">
                <a16:creationId xmlns="" xmlns:a16="http://schemas.microsoft.com/office/drawing/2014/main" id="{28DC3ED8-D0DB-4F13-B1B8-4DD5E0C8330F}"/>
              </a:ext>
            </a:extLst>
          </p:cNvPr>
          <p:cNvSpPr txBox="1"/>
          <p:nvPr/>
        </p:nvSpPr>
        <p:spPr>
          <a:xfrm>
            <a:off x="4403375" y="5564111"/>
            <a:ext cx="1987665"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Người tối cổ</a:t>
            </a:r>
          </a:p>
        </p:txBody>
      </p:sp>
      <p:sp>
        <p:nvSpPr>
          <p:cNvPr id="14" name="TextBox 13">
            <a:extLst>
              <a:ext uri="{FF2B5EF4-FFF2-40B4-BE49-F238E27FC236}">
                <a16:creationId xmlns="" xmlns:a16="http://schemas.microsoft.com/office/drawing/2014/main" id="{59F40842-4DC1-4414-A888-4DB1D0AD99DD}"/>
              </a:ext>
            </a:extLst>
          </p:cNvPr>
          <p:cNvSpPr txBox="1"/>
          <p:nvPr/>
        </p:nvSpPr>
        <p:spPr>
          <a:xfrm>
            <a:off x="8553770" y="5564110"/>
            <a:ext cx="3061968"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Người tinh khôn</a:t>
            </a:r>
          </a:p>
        </p:txBody>
      </p:sp>
      <p:pic>
        <p:nvPicPr>
          <p:cNvPr id="9" name="Picture 3" descr="nguoi toi co">
            <a:extLst>
              <a:ext uri="{FF2B5EF4-FFF2-40B4-BE49-F238E27FC236}">
                <a16:creationId xmlns="" xmlns:a16="http://schemas.microsoft.com/office/drawing/2014/main" id="{0BED1743-225A-484C-B909-7AB0C1655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1879" y="1457173"/>
            <a:ext cx="3590658" cy="394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5">
            <a:extLst>
              <a:ext uri="{FF2B5EF4-FFF2-40B4-BE49-F238E27FC236}">
                <a16:creationId xmlns="" xmlns:a16="http://schemas.microsoft.com/office/drawing/2014/main" id="{4CB5FFE7-8044-8842-BFE7-B9D438A38ADE}"/>
              </a:ext>
            </a:extLst>
          </p:cNvPr>
          <p:cNvGrpSpPr>
            <a:grpSpLocks/>
          </p:cNvGrpSpPr>
          <p:nvPr/>
        </p:nvGrpSpPr>
        <p:grpSpPr bwMode="auto">
          <a:xfrm>
            <a:off x="7192537" y="1457173"/>
            <a:ext cx="4192858" cy="3943652"/>
            <a:chOff x="0" y="0"/>
            <a:chExt cx="2020" cy="3823"/>
          </a:xfrm>
        </p:grpSpPr>
        <p:pic>
          <p:nvPicPr>
            <p:cNvPr id="15" name="Picture 6" descr="Nguoi tinh khon">
              <a:extLst>
                <a:ext uri="{FF2B5EF4-FFF2-40B4-BE49-F238E27FC236}">
                  <a16:creationId xmlns="" xmlns:a16="http://schemas.microsoft.com/office/drawing/2014/main" id="{66F5E79B-6102-254F-891C-6C77A52255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020" cy="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
              <a:extLst>
                <a:ext uri="{FF2B5EF4-FFF2-40B4-BE49-F238E27FC236}">
                  <a16:creationId xmlns="" xmlns:a16="http://schemas.microsoft.com/office/drawing/2014/main" id="{1CA8CEFA-978C-1544-BA02-C4E904D9DDC7}"/>
                </a:ext>
              </a:extLst>
            </p:cNvPr>
            <p:cNvSpPr txBox="1">
              <a:spLocks noChangeArrowheads="1"/>
            </p:cNvSpPr>
            <p:nvPr/>
          </p:nvSpPr>
          <p:spPr bwMode="auto">
            <a:xfrm>
              <a:off x="0" y="3022"/>
              <a:ext cx="2020" cy="80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x-none" sz="2800" b="1">
                <a:solidFill>
                  <a:srgbClr val="DA0000"/>
                </a:solidFill>
              </a:endParaRPr>
            </a:p>
          </p:txBody>
        </p:sp>
      </p:grpSp>
    </p:spTree>
    <p:extLst>
      <p:ext uri="{BB962C8B-B14F-4D97-AF65-F5344CB8AC3E}">
        <p14:creationId xmlns:p14="http://schemas.microsoft.com/office/powerpoint/2010/main" val="104406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blinds(horizontal)">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barn(inVertical)">
                                      <p:cBhvr>
                                        <p:cTn id="3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4: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8&quot;/&gt;&lt;property id=&quot;20307&quot; value=&quot;259&quot;/&gt;&lt;/object&gt;&lt;object type=&quot;3&quot; unique_id=&quot;10008&quot;&gt;&lt;property id=&quot;20148&quot; value=&quot;5&quot;/&gt;&lt;property id=&quot;20300&quot; value=&quot;Slide 9&quot;/&gt;&lt;property id=&quot;20307&quot; value=&quot;260&quot;/&gt;&lt;/object&gt;&lt;object type=&quot;3&quot; unique_id=&quot;10009&quot;&gt;&lt;property id=&quot;20148&quot; value=&quot;5&quot;/&gt;&lt;property id=&quot;20300&quot; value=&quot;Slide 10&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1&quot;/&gt;&lt;property id=&quot;20307&quot; value=&quot;265&quot;/&gt;&lt;/object&gt;&lt;object type=&quot;3&quot; unique_id=&quot;10141&quot;&gt;&lt;property id=&quot;20148&quot; value=&quot;5&quot;/&gt;&lt;property id=&quot;20300&quot; value=&quot;Slide 12&quot;/&gt;&lt;property id=&quot;20307&quot; value=&quot;266&quot;/&gt;&lt;/object&gt;&lt;object type=&quot;3&quot; unique_id=&quot;10142&quot;&gt;&lt;property id=&quot;20148&quot; value=&quot;5&quot;/&gt;&lt;property id=&quot;20300&quot; value=&quot;Slide 13&quot;/&gt;&lt;property id=&quot;20307&quot; value=&quot;267&quot;/&gt;&lt;/object&gt;&lt;object type=&quot;3&quot; unique_id=&quot;10143&quot;&gt;&lt;property id=&quot;20148&quot; value=&quot;5&quot;/&gt;&lt;property id=&quot;20300&quot; value=&quot;Slide 16&quot;/&gt;&lt;property id=&quot;20307&quot; value=&quot;268&quot;/&gt;&lt;/object&gt;&lt;object type=&quot;3&quot; unique_id=&quot;10144&quot;&gt;&lt;property id=&quot;20148&quot; value=&quot;5&quot;/&gt;&lt;property id=&quot;20300&quot; value=&quot;Slide 17&quot;/&gt;&lt;property id=&quot;20307&quot; value=&quot;269&quot;/&gt;&lt;/object&gt;&lt;object type=&quot;3&quot; unique_id=&quot;10385&quot;&gt;&lt;property id=&quot;20148&quot; value=&quot;5&quot;/&gt;&lt;property id=&quot;20300&quot; value=&quot;Slide 7&quot;/&gt;&lt;property id=&quot;20307&quot; value=&quot;270&quot;/&gt;&lt;/object&gt;&lt;object type=&quot;3&quot; unique_id=&quot;10539&quot;&gt;&lt;property id=&quot;20148&quot; value=&quot;5&quot;/&gt;&lt;property id=&quot;20300&quot; value=&quot;Slide 14&quot;/&gt;&lt;property id=&quot;20307&quot; value=&quot;271&quot;/&gt;&lt;/object&gt;&lt;object type=&quot;3&quot; unique_id=&quot;10540&quot;&gt;&lt;property id=&quot;20148&quot; value=&quot;5&quot;/&gt;&lt;property id=&quot;20300&quot; value=&quot;Slide 15&quot;/&gt;&lt;property id=&quot;20307&quot; value=&quot;27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2630</TotalTime>
  <Words>1442</Words>
  <Application>Microsoft Office PowerPoint</Application>
  <PresentationFormat>Widescreen</PresentationFormat>
  <Paragraphs>131</Paragraphs>
  <Slides>20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BÀI 3 : NGUỒN GỐC LOÀI NGƯỜI</vt:lpstr>
      <vt:lpstr>Mục tiêu bài học</vt:lpstr>
      <vt:lpstr>PowerPoint Presentation</vt:lpstr>
      <vt:lpstr>QUÁ TRÌNH TIẾN HOÁ CỦA LOÀI NGƯỜI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Admin</cp:lastModifiedBy>
  <cp:revision>93</cp:revision>
  <dcterms:created xsi:type="dcterms:W3CDTF">2021-07-25T09:08:06Z</dcterms:created>
  <dcterms:modified xsi:type="dcterms:W3CDTF">2021-09-23T06:50:56Z</dcterms:modified>
</cp:coreProperties>
</file>